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114" r:id="rId3"/>
    <p:sldId id="2171" r:id="rId4"/>
    <p:sldId id="2115" r:id="rId5"/>
    <p:sldId id="2117" r:id="rId6"/>
    <p:sldId id="2172" r:id="rId7"/>
    <p:sldId id="2118" r:id="rId8"/>
    <p:sldId id="2119" r:id="rId9"/>
    <p:sldId id="2122" r:id="rId10"/>
    <p:sldId id="2125" r:id="rId11"/>
    <p:sldId id="2139" r:id="rId12"/>
    <p:sldId id="2140" r:id="rId13"/>
    <p:sldId id="2126" r:id="rId14"/>
    <p:sldId id="258" r:id="rId15"/>
    <p:sldId id="2173" r:id="rId16"/>
    <p:sldId id="259" r:id="rId17"/>
    <p:sldId id="2174" r:id="rId18"/>
    <p:sldId id="2127" r:id="rId19"/>
    <p:sldId id="2128" r:id="rId20"/>
    <p:sldId id="2135" r:id="rId21"/>
    <p:sldId id="2136" r:id="rId22"/>
    <p:sldId id="2141" r:id="rId23"/>
    <p:sldId id="2142" r:id="rId24"/>
    <p:sldId id="2131" r:id="rId25"/>
    <p:sldId id="2133" r:id="rId26"/>
    <p:sldId id="2134" r:id="rId27"/>
    <p:sldId id="2186" r:id="rId2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1" autoAdjust="0"/>
    <p:restoredTop sz="95846"/>
  </p:normalViewPr>
  <p:slideViewPr>
    <p:cSldViewPr snapToGrid="0" snapToObjects="1">
      <p:cViewPr varScale="1">
        <p:scale>
          <a:sx n="66" d="100"/>
          <a:sy n="66" d="100"/>
        </p:scale>
        <p:origin x="66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B56F1-06FD-480C-B0F0-4AB9C73B0545}" type="datetimeFigureOut">
              <a:rPr lang="id-ID" smtClean="0"/>
              <a:pPr/>
              <a:t>25/10/2021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9135D-DE3B-44B8-9788-3B49E516C76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496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F270F-D0C8-2445-8478-E5067951D06A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5F89F-6EF6-1B48-9F6B-52B5EF14C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5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431724-3894-4692-89A6-DF27C366BA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5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D0065-72D0-BD47-AA96-84E36CCCE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AE952-9FB8-0242-A852-3E361D883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477C2-8B54-6C4C-939A-7D53310B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499F4-42B6-8148-9D25-BC576F6B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F0917-3BA9-2545-BA72-D9F1A00D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3366-52BC-D54E-85F7-E1F52F83F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4D893-44F4-FF41-B166-477E4C699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97668-F67C-4248-9046-1E64E368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06FC-3EC0-2B4A-94A6-9EF63708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4F247-1165-B945-8283-DF489A3C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A5BED-C5BF-5A41-9A8F-54640261B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D01C2-9E9C-7F49-BCF9-81B894364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C21E-AF93-2142-9B6E-0BA00F03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B0F3-2FE0-FA4E-A655-9101D7F2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74D1C-4CBF-E141-8C26-1C4EBF06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0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526A-8917-9644-AA6B-260C60C9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99DA8-02EA-2741-8DF4-FF8598EC3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D6DCB-836F-D64C-AC52-E25C3FF4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F6C9-3E6E-0743-A986-0FB21D8C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AB84A-A42B-2A49-AE50-58F4FF0B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9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E946-42BB-3044-BF5A-0F276786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82A2B-064C-3845-9871-F891A1A29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15BD4-F84F-E94D-A277-D3648A6A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14F04-853B-7C48-B33E-A51FC509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0E776-095B-854A-83B9-60893A7F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6383-47BC-214C-AFA2-38D5392A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DF9FA-4172-5F41-8BF9-F91BB49C4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EE4FF-AB4D-EA43-A997-2024E5716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95004-7E1E-984E-81B5-629A3039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3B326-7F17-264E-95F0-8EA210C4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FD665-C95A-1E43-A3A0-A541A29D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2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2EFC-CCCB-494F-9FCC-3E66079F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80F2E-A870-4145-B596-F7E58CF20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EF42E-9F96-944A-8D51-2AC19C8C5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DA2274-04A3-234D-BF2E-F9FC4A9A6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137E6-5BDC-174A-910F-26A14C67C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280F3-B817-4544-972C-E48C0519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C0C670-572A-A44F-A071-37D7658A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451DD-4FAA-854E-9A09-89B6142E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9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95A8-5D67-8E40-BF59-7C6A3A4A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A338FF-7622-8349-92FD-B48CAA6B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C27BD-9192-394C-8DAC-39B2C7ED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8E1E3-5540-E245-A452-C1714942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474EC-9727-744B-A65D-11FD0A23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EB87A-573D-6546-98F4-7B191BC3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BE941-44BF-304C-9F5F-DACBD4FD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2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3B22A-B9CC-664B-8C64-E59B1C757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317B7-CA17-4B4A-B78D-1B17B996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50F2C-777C-AC4A-8031-0126E0478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6302F-5BCF-3E48-8C6F-49A37536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760DD-A925-FF4D-A46E-704440D8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4EAC7-7086-9746-909E-199FD066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4196-8382-EC49-84BB-064A36DE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5E4E4-BE27-FB49-86FE-915408254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E3EC7-5561-AC46-904C-DCCE48B82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EAFF2-1775-E34E-9837-3E13AB05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E488C-52DD-E842-9FCC-68DAB3CF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AF1DC-2276-8845-B2A2-EF5444FE9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6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AE898-4863-904A-A526-ABAE7AE2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F87CA-AB5D-D44A-A17A-B710E4E7E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26236-A757-3E4D-8ECB-A4660D310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8F44D-A259-3143-836B-36B686AC6E20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AB2A-431C-8747-856B-20B3004E7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4E26E-0E5D-E04A-AE68-A08B5BDEB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3EFD-61F4-3645-A272-C1606EFB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4357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BF18D7-D2D6-014A-8A69-52778FF13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154" y="1335264"/>
            <a:ext cx="8370164" cy="263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SYARAT DAN PENJELASAN DALAM LAYANAN PINDAH DATANG PENDUDUK, BIODATA, KK, KTP-EL DAN KIA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" y="4932939"/>
            <a:ext cx="112776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728167"/>
            <a:ext cx="2115455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206BA18-3B77-B64F-8A23-6C51802DE9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108106" y="601903"/>
            <a:ext cx="1137932" cy="146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chemeClr val="accent2">
              <a:lumMod val="75000"/>
            </a:schemeClr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KTP-EL BARU UNTUK WNI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575201" y="2537623"/>
            <a:ext cx="608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563009" y="2105869"/>
            <a:ext cx="4723639" cy="2920369"/>
            <a:chOff x="289048" y="40494"/>
            <a:chExt cx="6243985" cy="1316700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289048" y="40494"/>
              <a:ext cx="6243985" cy="13167003"/>
            </a:xfrm>
            <a:prstGeom prst="roundRect">
              <a:avLst>
                <a:gd name="adj" fmla="val 7281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1805285"/>
              <a:ext cx="5825754" cy="107567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Penerbitan KTP-el baru bagi Penduduk WNI harus memenuhi persyaratan: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Telah berusia 17 tahun, sudah kawin, atau pernah kawin; dan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</a:pP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KK.</a:t>
              </a:r>
            </a:p>
            <a:p>
              <a:pPr marL="139700"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15 Perpres 96/2018)</a:t>
              </a:r>
            </a:p>
            <a:p>
              <a:pPr algn="ctr"/>
              <a:endParaRPr lang="sv-S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575201" y="2879701"/>
            <a:ext cx="6084211" cy="162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lphaLcPeriod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KK; dan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5750">
              <a:buFontTx/>
              <a:buChar char="-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5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chemeClr val="accent2">
              <a:lumMod val="75000"/>
            </a:schemeClr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KTP-EL </a:t>
              </a:r>
              <a:r>
                <a:rPr lang="id-ID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BARU KARENA PINDAH, PERUBAHAN DATA, RUSAK DAN HILANG</a:t>
              </a:r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 UNTUK WNI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698272" y="1125735"/>
            <a:ext cx="6084211" cy="4178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Penduduk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F.1.02;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Penduduk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melampirkan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263" lvl="0" indent="-238125" algn="just">
              <a:lnSpc>
                <a:spcPct val="107000"/>
              </a:lnSpc>
              <a:buFont typeface="+mj-lt"/>
              <a:buAutoNum type="arabicParenR"/>
            </a:pP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SKP (jika permohonan karena pindah datang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/Kota/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Provinsi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263" lvl="0" indent="-238125" algn="just">
              <a:lnSpc>
                <a:spcPct val="107000"/>
              </a:lnSpc>
              <a:buFont typeface="+mj-lt"/>
              <a:buAutoNum type="arabicParenR"/>
            </a:pP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KTP-</a:t>
            </a:r>
            <a:r>
              <a:rPr lang="id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fotokopi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keterangan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bukti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perubahan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peristiwa k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ependudukan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eristiwa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(jika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perubahan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data);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263" lvl="0" indent="-238125" algn="just">
              <a:lnSpc>
                <a:spcPct val="107000"/>
              </a:lnSpc>
              <a:buFont typeface="+mj-lt"/>
              <a:buAutoNum type="arabicParenR"/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KTP-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rusak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jika KTP-</a:t>
            </a:r>
            <a:r>
              <a:rPr lang="id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rusak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dan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6263" lvl="0" indent="-238125" algn="just">
              <a:lnSpc>
                <a:spcPct val="107000"/>
              </a:lnSpc>
              <a:buFont typeface="+mj-lt"/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urat kehilangan dari kepolisian (jika permohonan karena hilang)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7663" lvl="0" indent="-347663" algn="just">
              <a:lnSpc>
                <a:spcPct val="107000"/>
              </a:lnSpc>
              <a:buFont typeface="+mj-lt"/>
              <a:buAutoNum type="alphaLcPeriod" startAt="3"/>
            </a:pP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Dinas menarik KTP-</a:t>
            </a:r>
            <a:r>
              <a:rPr lang="id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lama (jika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perubahan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</a:t>
            </a:r>
            <a:r>
              <a:rPr lang="id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 startAt="3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Dinas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menerbitkan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KTP-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Dinas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memusnahkan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KTP-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lama.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602557" y="1103701"/>
            <a:ext cx="4951576" cy="4178855"/>
            <a:chOff x="325630" y="600147"/>
            <a:chExt cx="6243985" cy="1622084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7"/>
              <a:ext cx="6243985" cy="15283812"/>
            </a:xfrm>
            <a:prstGeom prst="roundRect">
              <a:avLst>
                <a:gd name="adj" fmla="val 7281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2"/>
              <a:ext cx="5825754" cy="160883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Penerbitan KTP-el baru bagi Penduduk WNI harus memenuhi persyaratan:</a:t>
              </a:r>
            </a:p>
            <a:p>
              <a:pPr algn="ctr"/>
              <a:endParaRPr lang="sv-S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SKP (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terjadi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pindah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datang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);</a:t>
              </a:r>
              <a:endPara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KTP-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lama dan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keterangan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/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bukti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perubahan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peristiwa k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ependudukan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Penting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terjadi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perubahan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data);</a:t>
              </a:r>
              <a:endPara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KTP-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rusak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KTP-</a:t>
              </a:r>
              <a:r>
                <a:rPr lang="id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rusak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); dan</a:t>
              </a:r>
              <a:endPara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kehilangan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dari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kepolisisan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KTP-</a:t>
              </a:r>
              <a:r>
                <a:rPr lang="id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sz="1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hilang</a:t>
              </a:r>
              <a:r>
                <a:rPr lang="en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r>
                <a:rPr lang="en-US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139700" algn="just">
                <a:spcAft>
                  <a:spcPts val="800"/>
                </a:spcAft>
              </a:pPr>
              <a:r>
                <a:rPr lang="en-US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lang="id-ID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15 Perpres 96/2018)</a:t>
              </a:r>
            </a:p>
            <a:p>
              <a:pPr marL="342900" indent="-342900">
                <a:buFont typeface="+mj-lt"/>
                <a:buAutoNum type="alphaLcPeriod"/>
              </a:pPr>
              <a:endParaRPr lang="en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418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chemeClr val="accent2">
              <a:lumMod val="75000"/>
            </a:schemeClr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KTP-EL BARU UNTUK OA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315566" y="2217610"/>
            <a:ext cx="6084211" cy="2422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F.1.02;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KITAP; dan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Disdukcapil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KTP-el.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383457" y="2020937"/>
            <a:ext cx="4723639" cy="4459233"/>
            <a:chOff x="325630" y="600147"/>
            <a:chExt cx="6243985" cy="2412067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7"/>
              <a:ext cx="6243985" cy="16123728"/>
            </a:xfrm>
            <a:prstGeom prst="roundRect">
              <a:avLst>
                <a:gd name="adj" fmla="val 7281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1"/>
              <a:ext cx="5825754" cy="239881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Penerbitan KTP-el baru bagi Penduduk OA harus memenuhi persyaratan:</a:t>
              </a: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Telah berusia 17 tahun, sudah kawin, atau pernah kawin; dan</a:t>
              </a: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KK. </a:t>
              </a: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Dokumen Perjalanan; dan</a:t>
              </a: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kartu izin tinggal tetap.</a:t>
              </a:r>
            </a:p>
            <a:p>
              <a:pPr marL="139700" algn="just">
                <a:spcAft>
                  <a:spcPts val="800"/>
                </a:spcAf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16 Perpres 96/2018)</a:t>
              </a:r>
            </a:p>
            <a:p>
              <a:pPr algn="ctr"/>
              <a:endParaRPr lang="sv-S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lphaLcPeriod"/>
              </a:pPr>
              <a:endParaRPr lang="en-ID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6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chemeClr val="accent2">
              <a:lumMod val="75000"/>
            </a:schemeClr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KTP-EL BARU </a:t>
              </a:r>
              <a:r>
                <a:rPr lang="id-ID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KARENA PINDAH, PERUBAHAN DATA, RUSAK, HILANG DAN PERPANJANGAN </a:t>
              </a:r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UNTUK OA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524677" y="1236611"/>
            <a:ext cx="60842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F.1.02;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627063" lvl="0" indent="-339725" algn="just">
              <a:spcAft>
                <a:spcPts val="800"/>
              </a:spcAft>
              <a:buFont typeface="+mj-lt"/>
              <a:buAutoNum type="arabicParenR"/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SKP (jika permohonan karena pindah datang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Kab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/Kota/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Provinsi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7063" lvl="0" indent="-339725" algn="just">
              <a:spcAft>
                <a:spcPts val="800"/>
              </a:spcAft>
              <a:buFont typeface="+mj-lt"/>
              <a:buAutoNum type="arabicParenR"/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KTP-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 keterangan/bukti perubahan peristiwa kependudukan dan peristiwa penting (jika perubahan data)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7063" lvl="0" indent="-339725" algn="just">
              <a:spcAft>
                <a:spcPts val="800"/>
              </a:spcAft>
              <a:buFont typeface="+mj-lt"/>
              <a:buAutoNum type="arabicParenR"/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KTP-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rusak (jika KTP-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rusak)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7063" lvl="0" indent="-339725" algn="just">
              <a:spcAft>
                <a:spcPts val="80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urat kehilangan dari kepolisian (jika permohonan karena hilang)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7063" lvl="0" indent="-339725" algn="just">
              <a:spcAft>
                <a:spcPts val="800"/>
              </a:spcAft>
              <a:buFont typeface="+mj-lt"/>
              <a:buAutoNum type="arabicParenR"/>
            </a:pP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KTP-</a:t>
            </a:r>
            <a:r>
              <a:rPr lang="en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 (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 </a:t>
            </a:r>
            <a:r>
              <a:rPr lang="en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perpanjangan</a:t>
            </a: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KTP-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 startAt="3"/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menarik KTP-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 (jika </a:t>
            </a:r>
            <a:r>
              <a:rPr lang="en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 startAt="3"/>
            </a:pPr>
            <a:r>
              <a:rPr lang="en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Disdukcapil</a:t>
            </a: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KTP-el.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 startAt="3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memusnahkan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491383" y="1306966"/>
            <a:ext cx="4723639" cy="5661500"/>
            <a:chOff x="325630" y="600147"/>
            <a:chExt cx="6243985" cy="1737413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7"/>
              <a:ext cx="6243985" cy="13602510"/>
            </a:xfrm>
            <a:prstGeom prst="roundRect">
              <a:avLst>
                <a:gd name="adj" fmla="val 7281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29"/>
              <a:ext cx="5825754" cy="172416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Penerbitan KTP-el baru bagi Penduduk OA harus memenuhi persyaratan:</a:t>
              </a:r>
            </a:p>
            <a:p>
              <a:pPr algn="ctr"/>
              <a:endParaRPr lang="sv-S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SKP (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pindah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datang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);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KTP-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lama dan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keterangan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/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bukti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perubahan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Kependudukan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Penting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perubahan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data);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KTP-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lama (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perpanjangan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KTP-</a:t>
              </a:r>
              <a:r>
                <a:rPr lang="id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);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KTP-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rusak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KTP-</a:t>
              </a:r>
              <a:r>
                <a:rPr lang="id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rusak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); dan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kehilangan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dari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kepolisisan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 KTP-</a:t>
              </a:r>
              <a:r>
                <a:rPr lang="id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hilang</a:t>
              </a:r>
              <a:r>
                <a:rPr lang="en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).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023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rgbClr val="00B0F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KARTU IDENTITAS ANAK BARU UNTUK ANAK WNI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6013146" y="1094590"/>
            <a:ext cx="5311325" cy="454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dan KTP-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Kutipan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Kelahiran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 berlaku KIA baru untuk anak kurang dari 5 tahun adalah sampai anak berusia 5 tahun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 berlaku KIA untuk anak 5 tahun adalah sampai anak berusia 17 tahun kurang satu hari.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7 Permendagri 2/2016)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 indent="-285750">
              <a:buFontTx/>
              <a:buChar char="-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">
            <a:extLst>
              <a:ext uri="{FF2B5EF4-FFF2-40B4-BE49-F238E27FC236}">
                <a16:creationId xmlns:a16="http://schemas.microsoft.com/office/drawing/2014/main" id="{4A7AC644-7968-44BC-80B2-BBE272202739}"/>
              </a:ext>
            </a:extLst>
          </p:cNvPr>
          <p:cNvSpPr/>
          <p:nvPr/>
        </p:nvSpPr>
        <p:spPr>
          <a:xfrm>
            <a:off x="867529" y="1376788"/>
            <a:ext cx="4690504" cy="3980437"/>
          </a:xfrm>
          <a:prstGeom prst="roundRect">
            <a:avLst>
              <a:gd name="adj" fmla="val 8968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800"/>
              </a:spcAft>
            </a:pP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Syarat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 </a:t>
            </a:r>
            <a:r>
              <a:rPr lang="fi-FI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kutipan akta kelahiran dan menunjukkan kutipan akta kelahiran aslinya</a:t>
            </a: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KK asli orang tua/wali; dan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KTP-</a:t>
            </a:r>
            <a:r>
              <a:rPr lang="id-ID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asli kedua orang tua/wali.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3 ayat (2) Permendagri 2/2016 untuk anak usia 0-5 tahun kurang 1 hari)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 Anak berwarna ukuran 2x3 sebanyak 2 (dua) lembar untuk anak 5-17 tahun kurang 1 (satu) hari. (Pasal 3 ayat (3) Permendagri 2/2016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tahun-17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id-ID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8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rgbClr val="00B0F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KARTU IDENTITAS ANAK BARU UNTUK ANAK WNI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135497" y="1306966"/>
            <a:ext cx="5350904" cy="4863195"/>
            <a:chOff x="325630" y="600137"/>
            <a:chExt cx="6243985" cy="2133145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37"/>
              <a:ext cx="6243985" cy="21331459"/>
            </a:xfrm>
            <a:prstGeom prst="roundRect">
              <a:avLst>
                <a:gd name="adj" fmla="val 7281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9" y="732627"/>
              <a:ext cx="5783642" cy="204300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Syarat kondisi hilang/rusak dan pindah datang: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surat kehilangan dari kepolisian (Untuk KIA hilang);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4 Permendagri 2/2016)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KIA Rusak (Untuk KIA rusak);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5 Permendagri 2/2016)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SKPLN orang tuanya (Untuk anak WNI yang baru datang dari luar negeri) SKDLN dicatatkan dalam </a:t>
              </a:r>
              <a:r>
                <a:rPr lang="id-ID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database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tidak diterbitkan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 dan</a:t>
              </a:r>
              <a:r>
                <a: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3 ayat (4) Permendagri 2/2016)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SKP (Untuk penggantian karena pindah datang dalam wilayah NKRI).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6 Permendagri 2/2016)</a:t>
              </a:r>
              <a:endParaRPr lang="sv-S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731770" y="775084"/>
            <a:ext cx="612397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F-1.02.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dan KTP-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 kehilangan kepolisian (jika KIA hilang)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rusak (jika KIA rusak)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SKPLN orang tuanya (Untuk anak WNI yang baru datang dari luar negeri);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 (Untuk penggantian karena pindah datang dalam wilayah NKRI); dan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memusnahkan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lama 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 berlaku KIA baru untuk anak kurang dari 5 tahun adalah sampai anak berusia 5 tahun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 berlaku KIA untuk anak 5 tahun adalah sampai anak berusia 17 tahun kurang satu hari.</a:t>
            </a:r>
          </a:p>
          <a:p>
            <a:pPr marL="160020" algn="just">
              <a:spcAft>
                <a:spcPts val="800"/>
              </a:spcAft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7 Permendagri 2/2016)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07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rgbClr val="00B0F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KIA BARU UNTUK ANAK OA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6160170" y="1305054"/>
            <a:ext cx="5581880" cy="4502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Tata Cara: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F-1.02.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dan KTP-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paspor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ITAP yang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dimohonkan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 berlaku KIA Anak Orang Asing sama dengan izin tinggal tetap orang tuanya</a:t>
            </a:r>
          </a:p>
          <a:p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9 Permendagri 2/2016)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4A7AC644-7968-44BC-80B2-BBE272202739}"/>
              </a:ext>
            </a:extLst>
          </p:cNvPr>
          <p:cNvSpPr/>
          <p:nvPr/>
        </p:nvSpPr>
        <p:spPr>
          <a:xfrm>
            <a:off x="439758" y="1493835"/>
            <a:ext cx="5490885" cy="3870329"/>
          </a:xfrm>
          <a:prstGeom prst="roundRect">
            <a:avLst>
              <a:gd name="adj" fmla="val 8968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Syarat: 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paspor dan ITAP;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KK asli orang tua/wali; dan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KTP-</a:t>
            </a:r>
            <a:r>
              <a:rPr lang="id-ID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asli kedua orang tuanya/wali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8 ayat (1) Permendagri 2/2016 untuk anak usia 0-5 tahun kurang 1 hari)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 Anak berwarna ukuran 2 x 3 sebanyak 2 (dua) lembar untuk anak 5-17 tahun kurang 1 (satu) hari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8 ayat (3) Permendagri 2/2016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tahun-17 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7780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  <a:solidFill>
            <a:srgbClr val="00B0F0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KIA BARU UNTUK ANAK OA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349251" y="1306966"/>
            <a:ext cx="4425949" cy="5388732"/>
            <a:chOff x="325629" y="600147"/>
            <a:chExt cx="6307359" cy="1521488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29" y="600147"/>
              <a:ext cx="6307359" cy="15214882"/>
            </a:xfrm>
            <a:prstGeom prst="roundRect">
              <a:avLst>
                <a:gd name="adj" fmla="val 7281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30841" y="2877357"/>
              <a:ext cx="5783642" cy="108197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Syarat kondisi hilang/rusak dan pindah datang: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surat kehilangan dari kepolisian (Untuk KIA hilang);</a:t>
              </a:r>
              <a:r>
                <a: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10 Permendagri 2/2016)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KIA Rusak (Untuk KIA rusak); dan</a:t>
              </a:r>
              <a:r>
                <a: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11 Permendagri 2/2016)</a:t>
              </a:r>
            </a:p>
            <a:p>
              <a:pPr marL="342900" lvl="0"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lphaLcPeriod"/>
                <a:tabLst>
                  <a:tab pos="457200" algn="l"/>
                </a:tabLst>
              </a:pP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 SKP (Untuk penggantian karena pindah datang).</a:t>
              </a:r>
              <a:r>
                <a:rPr lang="en-US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12 Permendagri 2/2016)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180204" y="845948"/>
            <a:ext cx="6589001" cy="6083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Tata Cara: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dan KTP-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paspor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ITAP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dimohonkan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 kehilangan kepolisian (jika KIA hilang)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rusak (jika KIA rusak)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SKPLN orang tuanya (Untuk anak OA yang baru datang dari luar negeri);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Pemohon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 (Untuk penggantian karena pindah datang dalam wilayah NKRI); dan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memusnahkan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lama.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Catatan:</a:t>
            </a:r>
          </a:p>
          <a:p>
            <a:pPr algn="just">
              <a:spcAft>
                <a:spcPts val="80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 berlaku KIA Anak Orang Asing sama dengan izin tinggal tetap orang tuanya</a:t>
            </a:r>
          </a:p>
          <a:p>
            <a:pPr algn="just">
              <a:spcAft>
                <a:spcPts val="80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(Pasal 9 Permendagri 2/2016)</a:t>
            </a:r>
          </a:p>
          <a:p>
            <a:pPr marL="346075" indent="-342900">
              <a:buAutoNum type="alphaL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81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602557" y="21422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91361" y="2775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WNI DALAM NKRI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211591" y="637200"/>
            <a:ext cx="5057388" cy="1230795"/>
            <a:chOff x="325630" y="600149"/>
            <a:chExt cx="6243985" cy="535230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1199" y="732635"/>
              <a:ext cx="5825755" cy="52198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ctr"/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Kartu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Keluarga</a:t>
              </a:r>
              <a:endParaRPr lang="en-ID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25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(3)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Perpres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96/2018)</a:t>
              </a:r>
              <a:endParaRPr lang="id-ID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id-ID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207104" y="624870"/>
            <a:ext cx="588889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Perpindahan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WNI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/Kota</a:t>
            </a: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menyewa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namun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syarat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ditumpangkan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mengganti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memusnahkan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lama; dan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indent="-288925" algn="just"/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indent="-288925" algn="just"/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SKPWNI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7525" lvl="0" indent="-288925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8925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641EB14A-39C8-4ED6-BCA2-77961AEE5E82}"/>
              </a:ext>
            </a:extLst>
          </p:cNvPr>
          <p:cNvSpPr txBox="1"/>
          <p:nvPr/>
        </p:nvSpPr>
        <p:spPr>
          <a:xfrm>
            <a:off x="6160170" y="1718824"/>
            <a:ext cx="5888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d-ID" sz="1400" dirty="0">
                <a:latin typeface="Arial" panose="020B0604020202020204" pitchFamily="34" charset="0"/>
                <a:cs typeface="Arial" panose="020B0604020202020204" pitchFamily="34" charset="0"/>
              </a:rPr>
              <a:t>Perpindahan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/Kota (Daerah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namun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berusia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Solusinya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bersedia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anak-anak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dimaksud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dititipkan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terdekat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bersedia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wali;</a:t>
            </a:r>
            <a:r>
              <a:rPr lang="id-ID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ditarik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30200" algn="just"/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10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WNI DALAM NKRI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641EB14A-39C8-4ED6-BCA2-77961AEE5E82}"/>
              </a:ext>
            </a:extLst>
          </p:cNvPr>
          <p:cNvSpPr txBox="1"/>
          <p:nvPr/>
        </p:nvSpPr>
        <p:spPr>
          <a:xfrm>
            <a:off x="777185" y="1834211"/>
            <a:ext cx="10457210" cy="516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PENJELASAN :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Pindah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Datang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WNI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/Kota (Daerah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SKPWNI;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menyewa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layanan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 hal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 faktual sudah berada di daerah tujuan dan belum mempunyai SKP maka 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membantu komunikasi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elektronik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untuk pengurusan SKP dengan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Disdukcapil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 asal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dilengkapi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93738" lvl="0" indent="-355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1.03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93738" lvl="0" indent="-355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93738" lvl="0" indent="-355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1.03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lengkap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meminta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NIK dan No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pencarian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SIAK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Konsolidasi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NIK dan No KK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93738" lvl="0" indent="-3556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permohonan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Disdukcapil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agar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penerbitan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SKPWNI.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Permohonan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1.03. (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permohonan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sebagaimana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template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terlampir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 startAt="5"/>
              <a:tabLst>
                <a:tab pos="45720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5"/>
              <a:tabLst>
                <a:tab pos="457200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memusnahkan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7338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67954" y="837907"/>
            <a:ext cx="6275672" cy="1015744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199" y="732635"/>
              <a:ext cx="5825754" cy="36165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SKPWNI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membawa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KTP-el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atau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KIA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untuk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diganti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dengan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yang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baru</a:t>
              </a:r>
              <a:endParaRPr lang="id-ID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80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PENERBITAN BIODATA WNI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221014" y="1287623"/>
            <a:ext cx="6558006" cy="5200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F.1.01;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pengantar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RT dan RW (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lahir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terdaftar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database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kependudukan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bukti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peristiwa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kependudukan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peristiwa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penting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paspor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keterangan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lahir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RS/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Klinik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bukti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Pendidikan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terakhir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(ijazah);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dimiliki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WNI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F.1.04 Surat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Kependudukan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menyewa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Biodata.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Biodata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diminta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Biodatanya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Catatan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pelayanan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online/Daring,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persyaratan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difoto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diunggah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aslinya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213754" y="2252050"/>
            <a:ext cx="4723639" cy="2353899"/>
            <a:chOff x="325630" y="600147"/>
            <a:chExt cx="6243985" cy="463036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7"/>
              <a:ext cx="6243985" cy="463036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64580" y="644971"/>
              <a:ext cx="5825754" cy="45407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pencatatan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biodata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DALAM Wilayah NKRI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pengantar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asli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dari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rukun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tetangga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rukun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warga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atau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yang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disebut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nama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lain;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dokumen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atau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bukti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Kependudukan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Penting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 dan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bukti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pendidikan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terakhir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(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Pasal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4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Perpres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96/2018)</a:t>
              </a:r>
              <a:endParaRPr lang="en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490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OA ITAP DALAM NKRI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629264" y="919038"/>
            <a:ext cx="5515275" cy="1873293"/>
            <a:chOff x="325630" y="600149"/>
            <a:chExt cx="6243985" cy="432295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1198" y="732635"/>
              <a:ext cx="5825754" cy="41904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a.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KK;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b.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KTP-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el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c.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Dokumen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Perjalanan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; dan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d.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kartu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izin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tinggal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tetap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ctr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27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(2)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Perpres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96/2018)</a:t>
              </a:r>
            </a:p>
            <a:p>
              <a:pPr algn="ctr"/>
              <a:endParaRPr lang="id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213754" y="2480147"/>
            <a:ext cx="5591346" cy="4284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Perpindahan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/Kota</a:t>
            </a:r>
          </a:p>
          <a:p>
            <a:pPr marL="457200" lvl="0" indent="-2206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2206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KITAP;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2206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menyewa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2206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mengganti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2206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memusnahkan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lama; dan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2206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220663"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220663"/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641EB14A-39C8-4ED6-BCA2-77961AEE5E82}"/>
              </a:ext>
            </a:extLst>
          </p:cNvPr>
          <p:cNvSpPr txBox="1"/>
          <p:nvPr/>
        </p:nvSpPr>
        <p:spPr>
          <a:xfrm>
            <a:off x="6291055" y="3328831"/>
            <a:ext cx="5888896" cy="247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Perpindahan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/Kota (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08000" lvl="0" indent="-2714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0" lvl="0" indent="-2714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KTP-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KITAP;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0" lvl="0" indent="-2714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0" lvl="0" indent="-271463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OA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ditarik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39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OA ITAP DALAM NKRI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641EB14A-39C8-4ED6-BCA2-77961AEE5E82}"/>
              </a:ext>
            </a:extLst>
          </p:cNvPr>
          <p:cNvSpPr txBox="1"/>
          <p:nvPr/>
        </p:nvSpPr>
        <p:spPr>
          <a:xfrm>
            <a:off x="991361" y="2399973"/>
            <a:ext cx="104572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PENJELASAN :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Pindah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Datang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OA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/Kota (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287338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SKP;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287338" algn="just">
              <a:buFont typeface="+mj-lt"/>
              <a:buAutoNum type="alphaL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menumpang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KK,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pernyataan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keberatan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pemilik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layanan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287338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KTP-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KIA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lama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diterbitkan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KTP-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KIA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dan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287338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Dinas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memusnahkan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KTP-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KIA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alamat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lama.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87579" y="1088621"/>
            <a:ext cx="6275672" cy="1015744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199" y="732635"/>
              <a:ext cx="5825754" cy="36165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SKPWNI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membawa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KTP-el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atau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KIA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untuk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diganti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dengan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yang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baru</a:t>
              </a:r>
              <a:endParaRPr lang="id-ID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890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OA ITAS DALAM NKRI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609474" y="1068313"/>
            <a:ext cx="5515275" cy="1574426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1198" y="732636"/>
              <a:ext cx="5825754" cy="33442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a.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surat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keterangan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tempat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tinggal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b.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Dokumen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Perjalanan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; dan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c.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kartu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izin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tinggal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terbatas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/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   (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27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(3) </a:t>
              </a:r>
              <a:r>
                <a:rPr lang="en-ID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Perpres</a:t>
              </a:r>
              <a:r>
                <a:rPr lang="en-ID" sz="1600" dirty="0">
                  <a:latin typeface="Arial" panose="020B0604020202020204" pitchFamily="34" charset="0"/>
                  <a:cs typeface="Arial" panose="020B0604020202020204" pitchFamily="34" charset="0"/>
                </a:rPr>
                <a:t> 96/2018)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433341" y="2729364"/>
            <a:ext cx="588889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Perpindahan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/Kota</a:t>
            </a:r>
          </a:p>
          <a:p>
            <a:pPr marL="406400" lvl="0" indent="-236538" algn="just">
              <a:buFont typeface="+mj-lt"/>
              <a:buAutoNum type="alphaL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lvl="0" indent="-236538" algn="just">
              <a:buFont typeface="+mj-lt"/>
              <a:buAutoNum type="alphaL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KITAS;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lvl="0" indent="-236538" algn="just">
              <a:buFont typeface="+mj-lt"/>
              <a:buAutoNum type="alphaLcPeriod"/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menyewa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lvl="0" indent="-236538" algn="just">
              <a:buFont typeface="+mj-lt"/>
              <a:buAutoNum type="alphaL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yang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mengganti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lvl="0" indent="-236538" algn="just">
              <a:buFont typeface="+mj-lt"/>
              <a:buAutoNum type="alphaLcPeriod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yang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indent="-236538" algn="just"/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6400" indent="-236538"/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diterbitkan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641EB14A-39C8-4ED6-BCA2-77961AEE5E82}"/>
              </a:ext>
            </a:extLst>
          </p:cNvPr>
          <p:cNvSpPr txBox="1"/>
          <p:nvPr/>
        </p:nvSpPr>
        <p:spPr>
          <a:xfrm>
            <a:off x="7043047" y="3287929"/>
            <a:ext cx="47156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d-ID" sz="1600" dirty="0">
                <a:latin typeface="Arial" panose="020B0604020202020204" pitchFamily="34" charset="0"/>
                <a:cs typeface="Arial" panose="020B0604020202020204" pitchFamily="34" charset="0"/>
              </a:rPr>
              <a:t>Perpindahan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/Kota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08000" lvl="0" indent="-271463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0" lvl="0" indent="-271463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KITAS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(ditambah)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0" lvl="0" indent="-271463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0" lvl="0" indent="-271463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 OA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ditarik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61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OA ITAS DALAM NKRI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641EB14A-39C8-4ED6-BCA2-77961AEE5E82}"/>
              </a:ext>
            </a:extLst>
          </p:cNvPr>
          <p:cNvSpPr txBox="1"/>
          <p:nvPr/>
        </p:nvSpPr>
        <p:spPr>
          <a:xfrm>
            <a:off x="935674" y="2600263"/>
            <a:ext cx="10512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PENJELASAN :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Pindah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Datang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OA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/Kota (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633413" indent="-342900">
              <a:buAutoNum type="alphaL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menyerahkan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SKP</a:t>
            </a:r>
          </a:p>
          <a:p>
            <a:pPr marL="633413" indent="-342900">
              <a:buAutoNum type="alphaLcPeriod"/>
            </a:pP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OA me</a:t>
            </a:r>
            <a:r>
              <a:rPr lang="id-ID" sz="1500" dirty="0">
                <a:latin typeface="Arial" panose="020B0604020202020204" pitchFamily="34" charset="0"/>
                <a:cs typeface="Arial" panose="020B0604020202020204" pitchFamily="34" charset="0"/>
              </a:rPr>
              <a:t>nempati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r>
              <a:rPr lang="id-ID" sz="1500" dirty="0">
                <a:latin typeface="Arial" panose="020B0604020202020204" pitchFamily="34" charset="0"/>
                <a:cs typeface="Arial" panose="020B0604020202020204" pitchFamily="34" charset="0"/>
              </a:rPr>
              <a:t> orang lain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menyerahkan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keberatan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pemilik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r>
              <a:rPr lang="id-ID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42900">
              <a:buAutoNum type="alphaLcPeriod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menyerahkan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SK</a:t>
            </a:r>
            <a:r>
              <a:rPr lang="id-ID" sz="1500" dirty="0"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alamat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lama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diterbitkan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SKTT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alamat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887579" y="1088621"/>
            <a:ext cx="7344076" cy="1015744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199" y="732635"/>
              <a:ext cx="5825754" cy="2531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SK</a:t>
              </a:r>
              <a:r>
                <a:rPr lang="id-ID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membawa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d-ID" dirty="0">
                  <a:latin typeface="Arial" panose="020B0604020202020204" pitchFamily="34" charset="0"/>
                  <a:cs typeface="Arial" panose="020B0604020202020204" pitchFamily="34" charset="0"/>
                </a:rPr>
                <a:t>SKTT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untuk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diganti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dengan</a:t>
              </a:r>
              <a:r>
                <a:rPr lang="id-ID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yang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baru</a:t>
              </a:r>
              <a:endParaRPr lang="id-ID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258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WNI KELUAR WILAYAH NKRI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717988" y="1119692"/>
            <a:ext cx="6246213" cy="492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KTP-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dan/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Dinas;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SKPLN;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mengganti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dan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namun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berusia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Solusinya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bersedia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anak-anak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dimaksud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dititipkan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Saudaranya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terdekat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bersedia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wali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lnSpc>
                <a:spcPct val="107000"/>
              </a:lnSpc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yang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berstatus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menetap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luar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negeri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melaporkan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Perwakilan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Republik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Indonesia paling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lambat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sejak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kedatangannya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Pasal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 </a:t>
            </a:r>
            <a:r>
              <a:rPr lang="en-ID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ayat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(3) UU 23/2006)</a:t>
            </a:r>
            <a:endParaRPr lang="id-ID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551136" y="1393409"/>
            <a:ext cx="4723639" cy="1455669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2"/>
              <a:ext cx="5825754" cy="2615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a. KK; dan</a:t>
              </a:r>
            </a:p>
            <a:p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b. KTP-el.</a:t>
              </a:r>
              <a:endParaRPr lang="en-ID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ID" sz="17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ID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n-ID" sz="1700" dirty="0">
                  <a:latin typeface="Arial" panose="020B0604020202020204" pitchFamily="34" charset="0"/>
                  <a:cs typeface="Arial" panose="020B0604020202020204" pitchFamily="34" charset="0"/>
                </a:rPr>
                <a:t> 28 </a:t>
              </a:r>
              <a:r>
                <a:rPr lang="en-ID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n-ID" sz="1700" dirty="0">
                  <a:latin typeface="Arial" panose="020B0604020202020204" pitchFamily="34" charset="0"/>
                  <a:cs typeface="Arial" panose="020B0604020202020204" pitchFamily="34" charset="0"/>
                </a:rPr>
                <a:t> (2) </a:t>
              </a:r>
              <a:r>
                <a:rPr lang="en-ID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Perpres</a:t>
              </a:r>
              <a:r>
                <a:rPr lang="en-ID" sz="1700" dirty="0">
                  <a:latin typeface="Arial" panose="020B0604020202020204" pitchFamily="34" charset="0"/>
                  <a:cs typeface="Arial" panose="020B0604020202020204" pitchFamily="34" charset="0"/>
                </a:rPr>
                <a:t> 96/2018)</a:t>
              </a:r>
              <a:endParaRPr lang="id-ID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0970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PERPINDAHAN PENDUDUK WNI DATANG DARI LUAR NEGERI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374247" y="1449915"/>
            <a:ext cx="5826123" cy="4928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6075" indent="-34290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WNI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F-1.03;</a:t>
            </a:r>
          </a:p>
          <a:p>
            <a:pPr marL="346075" indent="-34290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WNI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menyerahkan fotokopi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Perjalanan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RI/SPLP;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290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WNI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menyerahkan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SKPLN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dari Disdukcapil (yang pernah diterbitkan)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SKP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Perwakilan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atau SPNIK atau surat pernyataan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dan</a:t>
            </a:r>
          </a:p>
          <a:p>
            <a:pPr marL="346075" indent="-342900"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Dinas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menerbitkan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/mengaktifkan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KK, KTP-el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KIA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sesuai alamat di dalam wilayah NKRI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 yang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datang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luar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negeri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melaporkan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kedatangannya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Instansi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Pelaksana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paling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lambat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sejak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tanggal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kedatangan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Pasal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ayat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(1) UU 23/2006)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75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349252" y="1597619"/>
            <a:ext cx="4723639" cy="2048475"/>
            <a:chOff x="325630" y="600149"/>
            <a:chExt cx="6243985" cy="39784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9"/>
              <a:ext cx="6243985" cy="3978472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2"/>
              <a:ext cx="5825754" cy="34071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Harus memenuhi persyaratan:</a:t>
              </a:r>
            </a:p>
            <a:p>
              <a:pPr marL="230188" indent="-230188"/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a. Fotokopi Dokumen Perjalanan Republik Indonesia; dan</a:t>
              </a:r>
            </a:p>
            <a:p>
              <a:pPr marL="230188" indent="-230188"/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b. SKPLN dari Dinas atau SKP dari Perwakilan Republik Indonesia.</a:t>
              </a:r>
              <a:endParaRPr lang="en-ID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28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(4)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Perpres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96/2018)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316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247761"/>
            <a:ext cx="11218068" cy="534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243382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19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PENDAFTARAN BAGI ORANG ASING </a:t>
            </a:r>
            <a:r>
              <a:rPr lang="en-US" sz="19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ITAS DATANG </a:t>
            </a:r>
            <a:endParaRPr lang="id-ID" sz="1900" dirty="0">
              <a:solidFill>
                <a:srgbClr val="FFFFFF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9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DARI LUAR </a:t>
            </a:r>
            <a:r>
              <a:rPr lang="id-ID" sz="19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WILAYAH NKRI</a:t>
            </a:r>
            <a:endParaRPr lang="en-US" sz="1900" dirty="0">
              <a:solidFill>
                <a:srgbClr val="FFFFF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321091" y="1014478"/>
            <a:ext cx="5723013" cy="539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F-1.03;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me</a:t>
            </a:r>
            <a:r>
              <a:rPr lang="id-ID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nyerahkan</a:t>
            </a:r>
            <a:r>
              <a: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fotokopi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ITAS;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menumpang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KK,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menyewa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keberatan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pemilik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Dukcapil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Kab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/Kota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berlaku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ITAS.</a:t>
            </a:r>
          </a:p>
          <a:p>
            <a:pPr lvl="0" algn="just">
              <a:lnSpc>
                <a:spcPct val="107000"/>
              </a:lnSpc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melaporkan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Instansi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Pelaksana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paling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lambat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sejak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diterbitkan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ITAS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penerbitan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SKTT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Pasal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 </a:t>
            </a:r>
            <a:r>
              <a:rPr lang="en-ID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ayat</a:t>
            </a:r>
            <a:r>
              <a:rPr lang="en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(1) UU 23/2006)</a:t>
            </a:r>
            <a:endParaRPr lang="id-ID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id-ID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349252" y="1597619"/>
            <a:ext cx="4723639" cy="1431331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1"/>
              <a:ext cx="5825754" cy="33363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30188" indent="-230188"/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a. Fotokopi Dokumen Perjalanan; dan</a:t>
              </a:r>
            </a:p>
            <a:p>
              <a:pPr marL="230188" indent="-230188"/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b. Fotokopi kartu izin tinggal terbatas.</a:t>
              </a:r>
            </a:p>
            <a:p>
              <a:pPr marL="230188" indent="-230188"/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28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(5) </a:t>
              </a:r>
              <a:r>
                <a:rPr lang="en-ID" dirty="0" err="1">
                  <a:latin typeface="Arial" panose="020B0604020202020204" pitchFamily="34" charset="0"/>
                  <a:cs typeface="Arial" panose="020B0604020202020204" pitchFamily="34" charset="0"/>
                </a:rPr>
                <a:t>Perpres</a:t>
              </a:r>
              <a:r>
                <a:rPr lang="en-ID" dirty="0">
                  <a:latin typeface="Arial" panose="020B0604020202020204" pitchFamily="34" charset="0"/>
                  <a:cs typeface="Arial" panose="020B0604020202020204" pitchFamily="34" charset="0"/>
                </a:rPr>
                <a:t> 96/2018)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0400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34610-A06D-4CA7-8701-77447A615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45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CB4536-F8F5-45DA-AAC7-4B551EAA5754}"/>
              </a:ext>
            </a:extLst>
          </p:cNvPr>
          <p:cNvSpPr txBox="1"/>
          <p:nvPr/>
        </p:nvSpPr>
        <p:spPr>
          <a:xfrm>
            <a:off x="2895600" y="2768600"/>
            <a:ext cx="650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630"/>
            <a:r>
              <a:rPr lang="en-US" sz="64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TERIMA KASIH</a:t>
            </a:r>
            <a:endParaRPr lang="en-ID" sz="64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05B1E131-D1E6-45EB-8F4B-73F0EABD744E}"/>
              </a:ext>
            </a:extLst>
          </p:cNvPr>
          <p:cNvSpPr txBox="1"/>
          <p:nvPr/>
        </p:nvSpPr>
        <p:spPr>
          <a:xfrm>
            <a:off x="2774661" y="5020925"/>
            <a:ext cx="6642679" cy="6564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/>
            <a:r>
              <a:rPr lang="id-ID" sz="2133" b="1" dirty="0">
                <a:solidFill>
                  <a:srgbClr val="0070C0"/>
                </a:solidFill>
                <a:latin typeface="Calibri"/>
              </a:rPr>
              <a:t>DITJEN KEPENDUDUKAN DAN PENCATATAN SIPIL</a:t>
            </a:r>
          </a:p>
          <a:p>
            <a:pPr algn="ctr" defTabSz="609630"/>
            <a:r>
              <a:rPr lang="id-ID" sz="2133" b="1" dirty="0">
                <a:solidFill>
                  <a:srgbClr val="0070C0"/>
                </a:solidFill>
                <a:latin typeface="Calibri"/>
              </a:rPr>
              <a:t>KEMENDAGRI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312656D-62CC-4606-B234-01E4719C0A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029201" y="11546"/>
            <a:ext cx="2031999" cy="26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PENERBITAN BIODATA WNI</a:t>
            </a: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33">
            <a:extLst>
              <a:ext uri="{FF2B5EF4-FFF2-40B4-BE49-F238E27FC236}">
                <a16:creationId xmlns:a16="http://schemas.microsoft.com/office/drawing/2014/main" id="{3D1A76D8-DFD7-4C13-B25A-8BAD6C720B28}"/>
              </a:ext>
            </a:extLst>
          </p:cNvPr>
          <p:cNvGrpSpPr/>
          <p:nvPr/>
        </p:nvGrpSpPr>
        <p:grpSpPr>
          <a:xfrm>
            <a:off x="472495" y="2163336"/>
            <a:ext cx="4723639" cy="2380981"/>
            <a:chOff x="325630" y="600149"/>
            <a:chExt cx="6243985" cy="434148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" name="Rounded Rectangle 1">
              <a:extLst>
                <a:ext uri="{FF2B5EF4-FFF2-40B4-BE49-F238E27FC236}">
                  <a16:creationId xmlns:a16="http://schemas.microsoft.com/office/drawing/2014/main" id="{ED3D990B-D42E-4AF6-A627-ED8FF09D3FA2}"/>
                </a:ext>
              </a:extLst>
            </p:cNvPr>
            <p:cNvSpPr/>
            <p:nvPr/>
          </p:nvSpPr>
          <p:spPr>
            <a:xfrm>
              <a:off x="325630" y="600149"/>
              <a:ext cx="6243985" cy="4316344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7051B4A1-3624-46BD-AF59-5CA9892F9574}"/>
                </a:ext>
              </a:extLst>
            </p:cNvPr>
            <p:cNvSpPr txBox="1"/>
            <p:nvPr/>
          </p:nvSpPr>
          <p:spPr>
            <a:xfrm>
              <a:off x="601198" y="732632"/>
              <a:ext cx="5825754" cy="42090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pencatatan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biodata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DI LUAR Wilayah NKRI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Dokumen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Perjalanan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Republik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Indonesia;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keterangan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yang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menunjuk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domisili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dokumen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atau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bukti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Kependudukan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Penting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 dan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bukti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pendidikan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terakhir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(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Pasal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7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ayat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(1)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Perpres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96/2018)</a:t>
              </a:r>
              <a:endParaRPr lang="en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14335AF-C0CF-4F7C-A34C-57CC164A0AA6}"/>
              </a:ext>
            </a:extLst>
          </p:cNvPr>
          <p:cNvSpPr txBox="1"/>
          <p:nvPr/>
        </p:nvSpPr>
        <p:spPr>
          <a:xfrm>
            <a:off x="5377440" y="1295504"/>
            <a:ext cx="6342065" cy="4615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F-1.01;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fotokopi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perjalanan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Republik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Indonesia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paspor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/SPLP);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keterangan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menunjuk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domisili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keterangan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instansi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berwenang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fotokopi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bukti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peristiwa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kependudukan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keterangan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lahir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fotokopi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bukti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Pendidikan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terakhir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(ijazah); dan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Petugas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menyerahkan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Surat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Pemberitahuan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NIK (F-1.10) dan Biodata.</a:t>
            </a:r>
          </a:p>
          <a:p>
            <a:pPr lvl="0" algn="just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Catatan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d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pelayanan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online/Daring,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persyaratan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difoto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diunggah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aslinya</a:t>
            </a:r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8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A88AD9A-24A7-1A44-BE5F-08C5337E6C36}"/>
              </a:ext>
            </a:extLst>
          </p:cNvPr>
          <p:cNvSpPr/>
          <p:nvPr/>
        </p:nvSpPr>
        <p:spPr>
          <a:xfrm>
            <a:off x="213754" y="509003"/>
            <a:ext cx="777607" cy="451263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4F57D2-DE83-1547-9216-7483758804CF}"/>
              </a:ext>
            </a:extLst>
          </p:cNvPr>
          <p:cNvSpPr/>
          <p:nvPr/>
        </p:nvSpPr>
        <p:spPr>
          <a:xfrm>
            <a:off x="551136" y="190011"/>
            <a:ext cx="11218068" cy="5343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8477771-5980-3C49-BCD1-A5C2B3B93BF7}"/>
              </a:ext>
            </a:extLst>
          </p:cNvPr>
          <p:cNvSpPr/>
          <p:nvPr/>
        </p:nvSpPr>
        <p:spPr>
          <a:xfrm rot="5400000">
            <a:off x="11383257" y="785296"/>
            <a:ext cx="451262" cy="320633"/>
          </a:xfrm>
          <a:prstGeom prst="rtTriangl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6991335-3101-3140-80F1-AA8177E2E535}"/>
              </a:ext>
            </a:extLst>
          </p:cNvPr>
          <p:cNvSpPr/>
          <p:nvPr/>
        </p:nvSpPr>
        <p:spPr>
          <a:xfrm rot="10800000">
            <a:off x="563010" y="715548"/>
            <a:ext cx="428351" cy="24471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6942CEC-B016-8B46-BE71-75C53AF8EA33}"/>
              </a:ext>
            </a:extLst>
          </p:cNvPr>
          <p:cNvSpPr txBox="1">
            <a:spLocks/>
          </p:cNvSpPr>
          <p:nvPr/>
        </p:nvSpPr>
        <p:spPr>
          <a:xfrm>
            <a:off x="935674" y="156757"/>
            <a:ext cx="10264697" cy="60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PENERBITAN BIODATA </a:t>
            </a:r>
            <a:r>
              <a:rPr lang="id-ID" sz="3200" dirty="0">
                <a:solidFill>
                  <a:srgbClr val="FFFFFF"/>
                </a:solidFill>
                <a:latin typeface="Arial Rounded MT Bold" panose="020F0704030504030204" pitchFamily="34" charset="77"/>
              </a:rPr>
              <a:t>OA</a:t>
            </a:r>
            <a:endParaRPr lang="en-US" sz="3200" dirty="0">
              <a:solidFill>
                <a:srgbClr val="FFFFF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6364534" y="1585303"/>
            <a:ext cx="5591346" cy="3352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F-1.01;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paspor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KITAS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KITAP; dan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Biodata.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Biodata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diminta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OA, Dinas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memberikan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Biodatanya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75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1103828" y="2098866"/>
            <a:ext cx="4992172" cy="2204655"/>
            <a:chOff x="325630" y="600149"/>
            <a:chExt cx="6243985" cy="397847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9"/>
              <a:ext cx="6243985" cy="3978473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2"/>
              <a:ext cx="5825754" cy="33509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30188" indent="-230188"/>
              <a:r>
                <a:rPr lang="es-ES" dirty="0">
                  <a:latin typeface="Arial" panose="020B0604020202020204" pitchFamily="34" charset="0"/>
                  <a:cs typeface="Arial" panose="020B0604020202020204" pitchFamily="34" charset="0"/>
                </a:rPr>
                <a:t>Persyaratan pencatatan biodata Orang Asing (OA):</a:t>
              </a:r>
            </a:p>
            <a:p>
              <a:pPr marL="342900" lvl="0" indent="-342900" algn="just">
                <a:buFont typeface="+mj-lt"/>
                <a:buAutoNum type="alphaLcPeriod"/>
              </a:pP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Dokumen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Perjalanan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 dan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kartu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izin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tinggal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terbatas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atau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izin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tinggal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tetap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id-ID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(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Pasal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6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ayat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(1) </a:t>
              </a:r>
              <a:r>
                <a:rPr lang="en-US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Perpres</a:t>
              </a:r>
              <a:r>
                <a:rPr lang="en-US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96/2018)</a:t>
              </a:r>
              <a:endParaRPr lang="en-ID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88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90011"/>
            <a:ext cx="11555450" cy="981233"/>
            <a:chOff x="213754" y="190011"/>
            <a:chExt cx="11555450" cy="9812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KARTU KELUARGA BARU</a:t>
              </a:r>
            </a:p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KARENA MEMBENTUK KELUARGA BARU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743689" y="1192773"/>
            <a:ext cx="6051591" cy="380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nikah/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kutipan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perkawinan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kutipan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perceraian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SPTJM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perkawinan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perceraian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tercatat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ditandatangan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pihak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nikah/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perkawinan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dipersyaratkan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213754" y="1913011"/>
            <a:ext cx="5275760" cy="3031977"/>
            <a:chOff x="325630" y="-27519"/>
            <a:chExt cx="6243985" cy="1259601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-27519"/>
              <a:ext cx="6243985" cy="9828022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67477" y="5213"/>
              <a:ext cx="5902138" cy="125632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lvl="0" indent="-342900" algn="just">
                <a:lnSpc>
                  <a:spcPct val="107000"/>
                </a:lnSpc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buku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nikah/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kutipan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akta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perkawinan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atau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kutipan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akta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perceraian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; dan</a:t>
              </a: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Pasal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11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ayat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(1)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Perpres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96/2018)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 algn="just">
                <a:lnSpc>
                  <a:spcPct val="107000"/>
                </a:lnSpc>
                <a:buFont typeface="+mj-lt"/>
                <a:buAutoNum type="alphaLcPeriod"/>
              </a:pP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SPTJM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perkawinan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/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perceraian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belum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tercatat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(F-1.05),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jika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tidak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dapat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melampirkan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kutipan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akta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perkawinan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atau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perceraian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139700"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(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Pasal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10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ayat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(2) </a:t>
              </a: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Permendagri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108/2019)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/>
              <a:endParaRPr lang="id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E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58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33">
            <a:extLst>
              <a:ext uri="{FF2B5EF4-FFF2-40B4-BE49-F238E27FC236}">
                <a16:creationId xmlns:a16="http://schemas.microsoft.com/office/drawing/2014/main" id="{3D1A76D8-DFD7-4C13-B25A-8BAD6C720B28}"/>
              </a:ext>
            </a:extLst>
          </p:cNvPr>
          <p:cNvGrpSpPr/>
          <p:nvPr/>
        </p:nvGrpSpPr>
        <p:grpSpPr>
          <a:xfrm>
            <a:off x="318317" y="2586535"/>
            <a:ext cx="4253683" cy="1684930"/>
            <a:chOff x="325630" y="600149"/>
            <a:chExt cx="4688679" cy="973239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2" name="Rounded Rectangle 1">
              <a:extLst>
                <a:ext uri="{FF2B5EF4-FFF2-40B4-BE49-F238E27FC236}">
                  <a16:creationId xmlns:a16="http://schemas.microsoft.com/office/drawing/2014/main" id="{ED3D990B-D42E-4AF6-A627-ED8FF09D3FA2}"/>
                </a:ext>
              </a:extLst>
            </p:cNvPr>
            <p:cNvSpPr/>
            <p:nvPr/>
          </p:nvSpPr>
          <p:spPr>
            <a:xfrm>
              <a:off x="325630" y="600149"/>
              <a:ext cx="4688679" cy="8260366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700" dirty="0"/>
            </a:p>
          </p:txBody>
        </p:sp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7051B4A1-3624-46BD-AF59-5CA9892F9574}"/>
                </a:ext>
              </a:extLst>
            </p:cNvPr>
            <p:cNvSpPr txBox="1"/>
            <p:nvPr/>
          </p:nvSpPr>
          <p:spPr>
            <a:xfrm>
              <a:off x="601198" y="732636"/>
              <a:ext cx="4413111" cy="95999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Penggantian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kepala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keluarga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melampirkan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syarat</a:t>
              </a:r>
              <a:r>
                <a:rPr lang="id-ID" sz="17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id-ID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id-ID" sz="1700" dirty="0">
                  <a:latin typeface="Arial" panose="020B0604020202020204" pitchFamily="34" charset="0"/>
                  <a:cs typeface="Arial" panose="020B0604020202020204" pitchFamily="34" charset="0"/>
                </a:rPr>
                <a:t>Fotokopi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Akta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kematian</a:t>
              </a:r>
              <a:r>
                <a:rPr lang="id-ID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10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(3) </a:t>
              </a:r>
              <a:r>
                <a:rPr lang="es-ES" sz="1700" dirty="0" err="1">
                  <a:latin typeface="Arial" panose="020B0604020202020204" pitchFamily="34" charset="0"/>
                  <a:cs typeface="Arial" panose="020B0604020202020204" pitchFamily="34" charset="0"/>
                </a:rPr>
                <a:t>Permendagri</a:t>
              </a:r>
              <a:r>
                <a:rPr lang="es-ES" sz="1700" dirty="0">
                  <a:latin typeface="Arial" panose="020B0604020202020204" pitchFamily="34" charset="0"/>
                  <a:cs typeface="Arial" panose="020B0604020202020204" pitchFamily="34" charset="0"/>
                </a:rPr>
                <a:t> 108/2019)</a:t>
              </a:r>
              <a:endParaRPr lang="id-ID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id-ID" sz="1700" dirty="0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d-ID" sz="1700" dirty="0">
                  <a:latin typeface="Arial" panose="020B0604020202020204" pitchFamily="34" charset="0"/>
                  <a:cs typeface="Arial" panose="020B0604020202020204" pitchFamily="34" charset="0"/>
                </a:rPr>
                <a:t>KK</a:t>
              </a:r>
              <a:r>
                <a:rPr lang="en-US" sz="1700" dirty="0">
                  <a:latin typeface="Arial" panose="020B0604020202020204" pitchFamily="34" charset="0"/>
                  <a:cs typeface="Arial" panose="020B0604020202020204" pitchFamily="34" charset="0"/>
                </a:rPr>
                <a:t> lama</a:t>
              </a:r>
              <a:endParaRPr lang="es-ES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ID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0252480-D1F6-4936-A350-E26094AA8D85}"/>
              </a:ext>
            </a:extLst>
          </p:cNvPr>
          <p:cNvGrpSpPr/>
          <p:nvPr/>
        </p:nvGrpSpPr>
        <p:grpSpPr>
          <a:xfrm>
            <a:off x="197949" y="239959"/>
            <a:ext cx="11631993" cy="981233"/>
            <a:chOff x="213754" y="2886207"/>
            <a:chExt cx="11631993" cy="98123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04DA1F1-9796-4CF2-A546-F26178A1F9A3}"/>
                </a:ext>
              </a:extLst>
            </p:cNvPr>
            <p:cNvGrpSpPr/>
            <p:nvPr/>
          </p:nvGrpSpPr>
          <p:grpSpPr>
            <a:xfrm>
              <a:off x="290297" y="2886207"/>
              <a:ext cx="11555450" cy="981233"/>
              <a:chOff x="213754" y="190011"/>
              <a:chExt cx="11555450" cy="98123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1B8A016-6871-43F2-AEC5-D9A78EEBAA30}"/>
                  </a:ext>
                </a:extLst>
              </p:cNvPr>
              <p:cNvSpPr/>
              <p:nvPr/>
            </p:nvSpPr>
            <p:spPr>
              <a:xfrm>
                <a:off x="213754" y="509003"/>
                <a:ext cx="777607" cy="45126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F11C497-C1DC-49A2-B272-3DA651D1035A}"/>
                  </a:ext>
                </a:extLst>
              </p:cNvPr>
              <p:cNvSpPr/>
              <p:nvPr/>
            </p:nvSpPr>
            <p:spPr>
              <a:xfrm>
                <a:off x="551136" y="190011"/>
                <a:ext cx="11218068" cy="53438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ight Triangle 34">
                <a:extLst>
                  <a:ext uri="{FF2B5EF4-FFF2-40B4-BE49-F238E27FC236}">
                    <a16:creationId xmlns:a16="http://schemas.microsoft.com/office/drawing/2014/main" id="{112D0650-5BB9-4C1F-852A-185D17ACE78A}"/>
                  </a:ext>
                </a:extLst>
              </p:cNvPr>
              <p:cNvSpPr/>
              <p:nvPr/>
            </p:nvSpPr>
            <p:spPr>
              <a:xfrm rot="5400000">
                <a:off x="11383257" y="785296"/>
                <a:ext cx="451262" cy="320633"/>
              </a:xfrm>
              <a:prstGeom prst="rt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AF1B6C93-E57E-4DB0-B1C0-AFE46D8DDB7A}"/>
                  </a:ext>
                </a:extLst>
              </p:cNvPr>
              <p:cNvSpPr/>
              <p:nvPr/>
            </p:nvSpPr>
            <p:spPr>
              <a:xfrm rot="10800000">
                <a:off x="563010" y="715548"/>
                <a:ext cx="428351" cy="244718"/>
              </a:xfrm>
              <a:prstGeom prst="rtTriangl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itle 1">
                <a:extLst>
                  <a:ext uri="{FF2B5EF4-FFF2-40B4-BE49-F238E27FC236}">
                    <a16:creationId xmlns:a16="http://schemas.microsoft.com/office/drawing/2014/main" id="{AA695E5E-823E-47A4-93C8-8EA3B112C0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5674" y="201897"/>
                <a:ext cx="10264697" cy="60089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2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3200" dirty="0">
                    <a:solidFill>
                      <a:srgbClr val="FFFFFF"/>
                    </a:solidFill>
                    <a:latin typeface="Arial Rounded MT Bold" panose="020F0704030504030204" pitchFamily="34" charset="77"/>
                  </a:rPr>
                  <a:t>PENERBITAN KARTU KELUARGA BARU</a:t>
                </a:r>
              </a:p>
              <a:p>
                <a:pPr algn="ctr"/>
                <a:r>
                  <a:rPr lang="en-US" sz="3200" dirty="0">
                    <a:solidFill>
                      <a:srgbClr val="FFFFFF"/>
                    </a:solidFill>
                    <a:latin typeface="Arial Rounded MT Bold" panose="020F0704030504030204" pitchFamily="34" charset="77"/>
                  </a:rPr>
                  <a:t>KARENA PENGGANTIAN KEPALA KELUARGA (KEMATIAN KEPALA KELUARGA) </a:t>
                </a:r>
              </a:p>
            </p:txBody>
          </p:sp>
        </p:grpSp>
        <p:sp>
          <p:nvSpPr>
            <p:cNvPr id="38" name="Triangle 26">
              <a:extLst>
                <a:ext uri="{FF2B5EF4-FFF2-40B4-BE49-F238E27FC236}">
                  <a16:creationId xmlns:a16="http://schemas.microsoft.com/office/drawing/2014/main" id="{EE7FBE7E-C1FA-41FA-96C3-98FF83C06247}"/>
                </a:ext>
              </a:extLst>
            </p:cNvPr>
            <p:cNvSpPr/>
            <p:nvPr/>
          </p:nvSpPr>
          <p:spPr>
            <a:xfrm rot="5400000">
              <a:off x="172190" y="3194650"/>
              <a:ext cx="510639" cy="42751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27169350-538B-4E12-8E90-F3FD75873EB5}"/>
              </a:ext>
            </a:extLst>
          </p:cNvPr>
          <p:cNvSpPr txBox="1"/>
          <p:nvPr/>
        </p:nvSpPr>
        <p:spPr>
          <a:xfrm>
            <a:off x="4822001" y="1362976"/>
            <a:ext cx="70079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F.1.02;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 fotokopi akta kematian jika kepala keluarga meninggal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lama;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seluruh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masih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berusia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Solusinya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bersedia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pindah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anak-anak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dimaksud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dititipkan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terdekat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pernyataan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bersedia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wali;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3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90011"/>
            <a:ext cx="11555450" cy="1107161"/>
            <a:chOff x="213754" y="190011"/>
            <a:chExt cx="11555450" cy="9812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KARTU KELUARGA BARU</a:t>
              </a:r>
            </a:p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KARENA PISAH KK DALAM 1 (SATU) </a:t>
              </a:r>
              <a:r>
                <a:rPr lang="id-ID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ALAMAT</a:t>
              </a:r>
              <a:endParaRPr lang="en-US" sz="3200" dirty="0">
                <a:solidFill>
                  <a:srgbClr val="FFFFFF"/>
                </a:solidFill>
                <a:latin typeface="Arial Rounded MT Bold" panose="020F0704030504030204" pitchFamily="34" charset="77"/>
              </a:endParaRP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508101" y="1720840"/>
            <a:ext cx="60842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id-ID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elampirkan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fotokopi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nikah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akta perceraian (jika disebabkan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pernikahan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perceraian)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lama; dan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menikah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(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alamat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berumur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sekurang-kurangnya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391218" y="1997309"/>
            <a:ext cx="4723639" cy="2247431"/>
            <a:chOff x="325630" y="600147"/>
            <a:chExt cx="6243985" cy="767636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7"/>
              <a:ext cx="6243985" cy="6817369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1"/>
              <a:ext cx="5825754" cy="7543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Penduduk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harus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memenuhi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persyaratan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fotokopi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KK lama; dan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Berumur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sekurang-kurangnya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17 (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tujuh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belas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tahun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atau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sudah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kawin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atau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pernah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kawin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yang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dibuktikan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dengan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kepemilikan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KTP-el.</a:t>
              </a:r>
            </a:p>
            <a:p>
              <a:pPr algn="ctr"/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Pasal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10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ayat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(4) </a:t>
              </a:r>
              <a:r>
                <a:rPr lang="es-E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Permendagri</a:t>
              </a:r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 108/2019)</a:t>
              </a:r>
              <a:endParaRPr lang="en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32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318275" y="224931"/>
            <a:ext cx="11555450" cy="981233"/>
            <a:chOff x="213754" y="190011"/>
            <a:chExt cx="11555450" cy="9812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KARTU KELUARGA KARENA PERUBAHAN DATA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891488" y="1206164"/>
            <a:ext cx="6084211" cy="4974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F-1.02;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lama;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 mengisi F-1.06 karena perubahan elemen data dalam KK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bukti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peristiwa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kependudukan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peristiwa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penting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 melampirkan surat pernyataan pengasuhan dari </a:t>
            </a:r>
            <a:r>
              <a:rPr lang="id-ID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orangtua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jika pindah KK dan surat pernyataan bersedia menampung dari kepala keluarga KK yang ditumpangi khusus pindah datang bagi penduduk yang berusia kurang dari 17 tahun; dan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menerbitkan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d-ID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online/Daring,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difoto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diunggah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aslinya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289949" y="1879465"/>
            <a:ext cx="5392053" cy="4010666"/>
            <a:chOff x="176396" y="820938"/>
            <a:chExt cx="6243985" cy="1071395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176396" y="820938"/>
              <a:ext cx="6243985" cy="9164214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492599" y="1560986"/>
              <a:ext cx="5825754" cy="99739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400" dirty="0">
                  <a:latin typeface="Arial" panose="020B0604020202020204" pitchFamily="34" charset="0"/>
                  <a:cs typeface="Arial" panose="020B0604020202020204" pitchFamily="34" charset="0"/>
                </a:rPr>
                <a:t>Penerbitan KK karena perubahan data harus memenuhi persyaratan:</a:t>
              </a: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id-ID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KK lama; dan</a:t>
              </a:r>
            </a:p>
            <a:p>
              <a:pPr marL="342900" lvl="0" indent="-342900" algn="just">
                <a:spcAft>
                  <a:spcPts val="800"/>
                </a:spcAft>
                <a:buFont typeface="+mj-lt"/>
                <a:buAutoNum type="alphaLcPeriod"/>
              </a:pPr>
              <a:r>
                <a:rPr lang="en-US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Fotokopi</a:t>
              </a:r>
              <a:r>
                <a:rPr lang="en-US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d-ID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surat keterangan/bukti perubahan Peristiwa Kependudukan (</a:t>
              </a:r>
              <a:r>
                <a:rPr lang="id-ID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cth</a:t>
              </a:r>
              <a:r>
                <a:rPr lang="id-ID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Paspor, SKPWNI) dan Peristiwa Penting.</a:t>
              </a:r>
            </a:p>
            <a:p>
              <a:pPr algn="just">
                <a:spcAft>
                  <a:spcPts val="800"/>
                </a:spcAft>
              </a:pPr>
              <a:r>
                <a:rPr lang="id-ID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Catatan:</a:t>
              </a:r>
            </a:p>
            <a:p>
              <a:pPr algn="just">
                <a:spcAft>
                  <a:spcPts val="800"/>
                </a:spcAft>
              </a:pPr>
              <a:r>
                <a:rPr lang="id-ID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Peristiwa kependudukan yang dimaksud adalah pindah penduduk dalam NKRI atau antar negara.</a:t>
              </a:r>
            </a:p>
            <a:p>
              <a:pPr algn="just">
                <a:spcAft>
                  <a:spcPts val="800"/>
                </a:spcAft>
              </a:pPr>
              <a:r>
                <a:rPr lang="id-ID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(Pasal 12 Perpres 96/2018)</a:t>
              </a:r>
              <a:endPara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49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4605E2B-8A1E-4DBE-A447-7F8A052B3658}"/>
              </a:ext>
            </a:extLst>
          </p:cNvPr>
          <p:cNvGrpSpPr/>
          <p:nvPr/>
        </p:nvGrpSpPr>
        <p:grpSpPr>
          <a:xfrm>
            <a:off x="213754" y="162302"/>
            <a:ext cx="11555450" cy="981233"/>
            <a:chOff x="213754" y="190011"/>
            <a:chExt cx="11555450" cy="9812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88AD9A-24A7-1A44-BE5F-08C5337E6C36}"/>
                </a:ext>
              </a:extLst>
            </p:cNvPr>
            <p:cNvSpPr/>
            <p:nvPr/>
          </p:nvSpPr>
          <p:spPr>
            <a:xfrm>
              <a:off x="213754" y="509003"/>
              <a:ext cx="777607" cy="4512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4F57D2-DE83-1547-9216-7483758804CF}"/>
                </a:ext>
              </a:extLst>
            </p:cNvPr>
            <p:cNvSpPr/>
            <p:nvPr/>
          </p:nvSpPr>
          <p:spPr>
            <a:xfrm>
              <a:off x="551136" y="190011"/>
              <a:ext cx="11218068" cy="5343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38477771-5980-3C49-BCD1-A5C2B3B93BF7}"/>
                </a:ext>
              </a:extLst>
            </p:cNvPr>
            <p:cNvSpPr/>
            <p:nvPr/>
          </p:nvSpPr>
          <p:spPr>
            <a:xfrm rot="5400000">
              <a:off x="11383257" y="785296"/>
              <a:ext cx="451262" cy="320633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56991335-3101-3140-80F1-AA8177E2E535}"/>
                </a:ext>
              </a:extLst>
            </p:cNvPr>
            <p:cNvSpPr/>
            <p:nvPr/>
          </p:nvSpPr>
          <p:spPr>
            <a:xfrm rot="10800000">
              <a:off x="563010" y="715548"/>
              <a:ext cx="428351" cy="24471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D6942CEC-B016-8B46-BE71-75C53AF8EA33}"/>
                </a:ext>
              </a:extLst>
            </p:cNvPr>
            <p:cNvSpPr txBox="1">
              <a:spLocks/>
            </p:cNvSpPr>
            <p:nvPr/>
          </p:nvSpPr>
          <p:spPr>
            <a:xfrm>
              <a:off x="935674" y="201897"/>
              <a:ext cx="10264697" cy="6008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rgbClr val="FFFFFF"/>
                  </a:solidFill>
                  <a:latin typeface="Arial Rounded MT Bold" panose="020F0704030504030204" pitchFamily="34" charset="77"/>
                </a:rPr>
                <a:t>PENERBITAN KARTU KELUARGA KARENA HILANG/RUSAK</a:t>
              </a:r>
            </a:p>
          </p:txBody>
        </p:sp>
      </p:grpSp>
      <p:sp>
        <p:nvSpPr>
          <p:cNvPr id="27" name="Triangle 26">
            <a:extLst>
              <a:ext uri="{FF2B5EF4-FFF2-40B4-BE49-F238E27FC236}">
                <a16:creationId xmlns:a16="http://schemas.microsoft.com/office/drawing/2014/main" id="{2D972898-8A34-9E40-85EE-8F28C330DD57}"/>
              </a:ext>
            </a:extLst>
          </p:cNvPr>
          <p:cNvSpPr/>
          <p:nvPr/>
        </p:nvSpPr>
        <p:spPr>
          <a:xfrm rot="5400000">
            <a:off x="93933" y="520878"/>
            <a:ext cx="510639" cy="42751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42F55-4912-CB43-8F8F-755E871E81D3}"/>
              </a:ext>
            </a:extLst>
          </p:cNvPr>
          <p:cNvSpPr txBox="1"/>
          <p:nvPr/>
        </p:nvSpPr>
        <p:spPr>
          <a:xfrm>
            <a:off x="5600701" y="2161306"/>
            <a:ext cx="6304972" cy="19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PENJELASAN: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F.1.02 dan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melampirkan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fotokopi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KTP-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NIK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diisi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F.1.02; dan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menyerahkan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yang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rusak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keterangan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kehilangan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kepolisian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Dinas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digantikan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KK yang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33">
            <a:extLst>
              <a:ext uri="{FF2B5EF4-FFF2-40B4-BE49-F238E27FC236}">
                <a16:creationId xmlns:a16="http://schemas.microsoft.com/office/drawing/2014/main" id="{E5412297-0936-4998-B23F-0F05E9F974B6}"/>
              </a:ext>
            </a:extLst>
          </p:cNvPr>
          <p:cNvGrpSpPr/>
          <p:nvPr/>
        </p:nvGrpSpPr>
        <p:grpSpPr>
          <a:xfrm>
            <a:off x="551136" y="2312023"/>
            <a:ext cx="4723639" cy="1606590"/>
            <a:chOff x="325630" y="600147"/>
            <a:chExt cx="6243985" cy="916421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7" name="Rounded Rectangle 1">
              <a:extLst>
                <a:ext uri="{FF2B5EF4-FFF2-40B4-BE49-F238E27FC236}">
                  <a16:creationId xmlns:a16="http://schemas.microsoft.com/office/drawing/2014/main" id="{032C2BBB-BA5B-4787-8FA2-765AC1D607B4}"/>
                </a:ext>
              </a:extLst>
            </p:cNvPr>
            <p:cNvSpPr/>
            <p:nvPr/>
          </p:nvSpPr>
          <p:spPr>
            <a:xfrm>
              <a:off x="325630" y="600147"/>
              <a:ext cx="6243985" cy="9164214"/>
            </a:xfrm>
            <a:prstGeom prst="round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600"/>
            </a:p>
          </p:txBody>
        </p:sp>
        <p:sp>
          <p:nvSpPr>
            <p:cNvPr id="18" name="TextBox 27">
              <a:extLst>
                <a:ext uri="{FF2B5EF4-FFF2-40B4-BE49-F238E27FC236}">
                  <a16:creationId xmlns:a16="http://schemas.microsoft.com/office/drawing/2014/main" id="{498449AE-F65F-4CFD-8D9E-3DD12695268A}"/>
                </a:ext>
              </a:extLst>
            </p:cNvPr>
            <p:cNvSpPr txBox="1"/>
            <p:nvPr/>
          </p:nvSpPr>
          <p:spPr>
            <a:xfrm>
              <a:off x="601198" y="732631"/>
              <a:ext cx="5825754" cy="89535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>
                  <a:latin typeface="Arial" panose="020B0604020202020204" pitchFamily="34" charset="0"/>
                  <a:cs typeface="Arial" panose="020B0604020202020204" pitchFamily="34" charset="0"/>
                </a:rPr>
                <a:t>Persyaratan karena hilang/rusak: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id-ID" sz="16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sv-SE" sz="1600" dirty="0">
                  <a:latin typeface="Arial" panose="020B0604020202020204" pitchFamily="34" charset="0"/>
                  <a:cs typeface="Arial" panose="020B0604020202020204" pitchFamily="34" charset="0"/>
                </a:rPr>
                <a:t>urat keterangan hilang dari kepolisian atau KK yang rusak; </a:t>
              </a:r>
            </a:p>
            <a:p>
              <a:pPr marL="342900" indent="-342900">
                <a:buFont typeface="+mj-lt"/>
                <a:buAutoNum type="alphaLcPeriod"/>
              </a:pPr>
              <a:r>
                <a:rPr lang="id-ID" sz="1600" dirty="0">
                  <a:latin typeface="Arial" panose="020B0604020202020204" pitchFamily="34" charset="0"/>
                  <a:cs typeface="Arial" panose="020B0604020202020204" pitchFamily="34" charset="0"/>
                </a:rPr>
                <a:t>Fotokopi </a:t>
              </a:r>
              <a:r>
                <a:rPr lang="sv-SE" sz="1600" dirty="0">
                  <a:latin typeface="Arial" panose="020B0604020202020204" pitchFamily="34" charset="0"/>
                  <a:cs typeface="Arial" panose="020B0604020202020204" pitchFamily="34" charset="0"/>
                </a:rPr>
                <a:t>KTP-el</a:t>
              </a:r>
              <a:r>
                <a:rPr lang="id-ID" sz="1600" dirty="0">
                  <a:latin typeface="Arial" panose="020B0604020202020204" pitchFamily="34" charset="0"/>
                  <a:cs typeface="Arial" panose="020B0604020202020204" pitchFamily="34" charset="0"/>
                </a:rPr>
                <a:t>; dan</a:t>
              </a:r>
              <a:endParaRPr lang="sv-S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lphaLcPeriod"/>
              </a:pPr>
              <a:r>
                <a:rPr lang="id-ID" sz="1600" dirty="0">
                  <a:latin typeface="Arial" panose="020B0604020202020204" pitchFamily="34" charset="0"/>
                  <a:cs typeface="Arial" panose="020B0604020202020204" pitchFamily="34" charset="0"/>
                </a:rPr>
                <a:t>Fotokopi </a:t>
              </a:r>
              <a:r>
                <a:rPr lang="sv-SE" sz="1600" dirty="0">
                  <a:latin typeface="Arial" panose="020B0604020202020204" pitchFamily="34" charset="0"/>
                  <a:cs typeface="Arial" panose="020B0604020202020204" pitchFamily="34" charset="0"/>
                </a:rPr>
                <a:t>kartu izin tinggal tetap (untuk OA)</a:t>
              </a:r>
            </a:p>
            <a:p>
              <a:pPr algn="ctr"/>
              <a:r>
                <a:rPr lang="sv-SE" sz="1600" dirty="0">
                  <a:latin typeface="Arial" panose="020B0604020202020204" pitchFamily="34" charset="0"/>
                  <a:cs typeface="Arial" panose="020B0604020202020204" pitchFamily="34" charset="0"/>
                </a:rPr>
                <a:t>(Pasal 13 Perpres 96/2018)</a:t>
              </a:r>
              <a:endParaRPr lang="en-ID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461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5633</TotalTime>
  <Words>3548</Words>
  <Application>Microsoft Office PowerPoint</Application>
  <PresentationFormat>Widescreen</PresentationFormat>
  <Paragraphs>392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Rounded MT Bold</vt:lpstr>
      <vt:lpstr>Calibri</vt:lpstr>
      <vt:lpstr>Calibri Light</vt:lpstr>
      <vt:lpstr>Times New Roman</vt:lpstr>
      <vt:lpstr>Office Theme</vt:lpstr>
      <vt:lpstr>SYARAT DAN PENJELASAN DALAM LAYANAN PINDAH DATANG PENDUDUK, BIODATA, KK, KTP-EL DAN KIA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ANAK UNTUK MENDAPATKAN  AKTA KELAHIRAN SEBAGAI SYARAT PENGAJUAN ADOPSI</dc:title>
  <dc:creator>Happy</dc:creator>
  <cp:lastModifiedBy>ThinkPad</cp:lastModifiedBy>
  <cp:revision>238</cp:revision>
  <cp:lastPrinted>2021-08-30T02:48:33Z</cp:lastPrinted>
  <dcterms:created xsi:type="dcterms:W3CDTF">2021-05-19T14:24:28Z</dcterms:created>
  <dcterms:modified xsi:type="dcterms:W3CDTF">2021-10-26T00:56:44Z</dcterms:modified>
</cp:coreProperties>
</file>