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2" r:id="rId4"/>
    <p:sldId id="264" r:id="rId5"/>
    <p:sldId id="257" r:id="rId6"/>
    <p:sldId id="258" r:id="rId7"/>
    <p:sldId id="259" r:id="rId8"/>
    <p:sldId id="260" r:id="rId9"/>
    <p:sldId id="263"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16AEF-D3DD-418C-9AA9-83B66DF07959}" type="datetimeFigureOut">
              <a:rPr lang="id-ID" smtClean="0"/>
              <a:t>05/04/2021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CBC5FE-5961-4BD1-8F20-B00B9DA86F05}"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CBC5FE-5961-4BD1-8F20-B00B9DA86F05}" type="slidenum">
              <a:rPr lang="id-ID" smtClean="0"/>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2F07E-DCB6-414B-8767-C754B035B3DB}" type="datetimeFigureOut">
              <a:rPr lang="id-ID" smtClean="0"/>
              <a:pPr/>
              <a:t>05/04/2021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E70AE3-3632-4566-84B7-47521DD4991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2F07E-DCB6-414B-8767-C754B035B3DB}" type="datetimeFigureOut">
              <a:rPr lang="id-ID" smtClean="0"/>
              <a:pPr/>
              <a:t>05/04/2021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70AE3-3632-4566-84B7-47521DD4991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isdukcapil.inhil@gmail.com"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disdukcapil.inhilkab.go.i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isdukcapil.inhil@gmail.com"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disdukcapil.inhilkab.go.i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disdukcapil.inhil@gmail.com"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hyperlink" Target="https://disdukcapil.inhilkab.go.i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hyperlink" Target="https://disdukcapil.inhilkab.go.id/" TargetMode="External"/><Relationship Id="rId4" Type="http://schemas.openxmlformats.org/officeDocument/2006/relationships/hyperlink" Target="mailto:disdukcapil.inhil@gmail.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disdukcapil.inhil@gmail.com"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s://disdukcapil.inhilkab.go.i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disdukcapil.inhilkab.go.id/" TargetMode="External"/><Relationship Id="rId4" Type="http://schemas.openxmlformats.org/officeDocument/2006/relationships/hyperlink" Target="mailto:disdukcapil.inhil@gmail.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disdukcapil.inhilkab.go.id/" TargetMode="External"/><Relationship Id="rId4" Type="http://schemas.openxmlformats.org/officeDocument/2006/relationships/hyperlink" Target="mailto:disdukcapil.inhil@gmail.com"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disdukcapil.inhilkab.go.id/" TargetMode="External"/><Relationship Id="rId5" Type="http://schemas.openxmlformats.org/officeDocument/2006/relationships/hyperlink" Target="mailto:disdukcapil.inhil@gmail.com" TargetMode="Externa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3.png"/><Relationship Id="rId7" Type="http://schemas.openxmlformats.org/officeDocument/2006/relationships/hyperlink" Target="https://disdukcapil.inhilkab.go.id/"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mailto:disdukcapil.inhil@gmail.com" TargetMode="External"/><Relationship Id="rId5" Type="http://schemas.openxmlformats.org/officeDocument/2006/relationships/image" Target="../media/image4.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2" name="Picture 21"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11" name="Rounded Rectangle 10"/>
          <p:cNvSpPr/>
          <p:nvPr/>
        </p:nvSpPr>
        <p:spPr>
          <a:xfrm>
            <a:off x="4500562" y="1000108"/>
            <a:ext cx="4500594" cy="178595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900" b="1" dirty="0" smtClean="0"/>
              <a:t>Persyaratan </a:t>
            </a:r>
          </a:p>
          <a:p>
            <a:pPr marL="342900" lvl="0" indent="-342900">
              <a:buFont typeface="Wingdings" pitchFamily="2" charset="2"/>
              <a:buChar char="ü"/>
            </a:pPr>
            <a:r>
              <a:rPr lang="id-ID" sz="900" b="1" dirty="0" smtClean="0"/>
              <a:t>Penerbitan Kartu Keluarga Baru Baru Untuk Orang Asing Harus Memenuhi Persyaratan</a:t>
            </a:r>
            <a:r>
              <a:rPr lang="en-US" sz="900" b="1" dirty="0" smtClean="0"/>
              <a:t> :</a:t>
            </a:r>
            <a:endParaRPr lang="id-ID" sz="900" b="1" dirty="0" smtClean="0"/>
          </a:p>
          <a:p>
            <a:pPr marL="342900" lvl="0" indent="-342900" algn="just">
              <a:buFont typeface="+mj-lt"/>
              <a:buAutoNum type="arabicPeriod"/>
            </a:pPr>
            <a:r>
              <a:rPr lang="id-ID" sz="900" b="1" dirty="0" smtClean="0">
                <a:ea typeface="Calibri"/>
                <a:cs typeface="Times New Roman"/>
              </a:rPr>
              <a:t>Izin </a:t>
            </a:r>
            <a:r>
              <a:rPr lang="id-ID" sz="900" b="1" dirty="0">
                <a:ea typeface="Calibri"/>
                <a:cs typeface="Times New Roman"/>
              </a:rPr>
              <a:t>tinggal tetap</a:t>
            </a:r>
            <a:r>
              <a:rPr lang="en-US" sz="900" b="1" dirty="0">
                <a:ea typeface="Calibri"/>
                <a:cs typeface="Times New Roman"/>
              </a:rPr>
              <a:t>;</a:t>
            </a:r>
            <a:endParaRPr lang="id-ID" sz="900" dirty="0">
              <a:ea typeface="Calibri"/>
              <a:cs typeface="Times New Roman"/>
            </a:endParaRPr>
          </a:p>
          <a:p>
            <a:pPr marL="342900" lvl="0" indent="-342900" algn="just">
              <a:buFont typeface="+mj-lt"/>
              <a:buAutoNum type="arabicPeriod"/>
            </a:pPr>
            <a:r>
              <a:rPr lang="id-ID" sz="900" b="1" dirty="0">
                <a:ea typeface="Calibri"/>
                <a:cs typeface="Times New Roman"/>
              </a:rPr>
              <a:t>Buku Nikah/Kutipan Akta Perkawinan atau Kutipan Akta Perceraian atau yang disebut dengan nama lain;</a:t>
            </a:r>
            <a:endParaRPr lang="id-ID" sz="900" dirty="0">
              <a:ea typeface="Calibri"/>
              <a:cs typeface="Times New Roman"/>
            </a:endParaRPr>
          </a:p>
          <a:p>
            <a:pPr marL="342900" lvl="0" indent="-342900" algn="just">
              <a:buFont typeface="+mj-lt"/>
              <a:buAutoNum type="arabicPeriod"/>
            </a:pPr>
            <a:r>
              <a:rPr lang="id-ID" sz="900" b="1" dirty="0">
                <a:ea typeface="Calibri"/>
                <a:cs typeface="Times New Roman"/>
              </a:rPr>
              <a:t>Surat Keterangan Pindah bagi Penduduk yang Pindah Dalam Wilayah Negara Kesatuan Republik Indonesia;</a:t>
            </a:r>
            <a:endParaRPr lang="id-ID" sz="900" dirty="0">
              <a:ea typeface="Calibri"/>
              <a:cs typeface="Times New Roman"/>
            </a:endParaRPr>
          </a:p>
          <a:p>
            <a:pPr marL="342900" lvl="0" indent="-342900" algn="just">
              <a:spcAft>
                <a:spcPts val="800"/>
              </a:spcAft>
              <a:buFont typeface="+mj-lt"/>
              <a:buAutoNum type="arabicPeriod"/>
            </a:pPr>
            <a:r>
              <a:rPr lang="id-ID" sz="900" b="1" dirty="0">
                <a:ea typeface="Calibri"/>
                <a:cs typeface="Times New Roman"/>
              </a:rPr>
              <a:t>Penduduk Orang Asing yang telah memperoleh kewarganegaraan Republik Indonesia; </a:t>
            </a:r>
            <a:r>
              <a:rPr lang="id-ID" sz="900" b="1" dirty="0" smtClean="0">
                <a:ea typeface="Calibri"/>
                <a:cs typeface="Times New Roman"/>
              </a:rPr>
              <a:t>dan</a:t>
            </a:r>
          </a:p>
          <a:p>
            <a:pPr marL="342900" lvl="0" indent="-342900" algn="just">
              <a:spcAft>
                <a:spcPts val="800"/>
              </a:spcAft>
              <a:buFont typeface="+mj-lt"/>
              <a:buAutoNum type="arabicPeriod"/>
            </a:pPr>
            <a:r>
              <a:rPr lang="id-ID" sz="900" b="1" dirty="0" smtClean="0">
                <a:ea typeface="Calibri"/>
                <a:cs typeface="Times New Roman"/>
              </a:rPr>
              <a:t>Penduduk </a:t>
            </a:r>
            <a:r>
              <a:rPr lang="id-ID" sz="900" b="1" dirty="0">
                <a:ea typeface="Calibri"/>
                <a:cs typeface="Times New Roman"/>
              </a:rPr>
              <a:t>Orang Asing yang memiliki Anak Berkewarganegaraan Ganda yang telah meilih Kewarganegaraan Republik Indonesia.</a:t>
            </a:r>
            <a:endParaRPr lang="id-ID" sz="900" dirty="0"/>
          </a:p>
        </p:txBody>
      </p:sp>
      <p:sp>
        <p:nvSpPr>
          <p:cNvPr id="12" name="Rounded Rectangle 11"/>
          <p:cNvSpPr/>
          <p:nvPr/>
        </p:nvSpPr>
        <p:spPr>
          <a:xfrm>
            <a:off x="4500562" y="2928934"/>
            <a:ext cx="4429156" cy="185738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13" name="Rounded Rectangle 12"/>
          <p:cNvSpPr/>
          <p:nvPr/>
        </p:nvSpPr>
        <p:spPr>
          <a:xfrm>
            <a:off x="214282" y="3714728"/>
            <a:ext cx="4071966"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14" name="Rounded Rectangle 13"/>
          <p:cNvSpPr/>
          <p:nvPr/>
        </p:nvSpPr>
        <p:spPr>
          <a:xfrm>
            <a:off x="4857752" y="4929198"/>
            <a:ext cx="4000528" cy="16430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solidFill>
                  <a:schemeClr val="tx1"/>
                </a:solidFill>
                <a:hlinkClick r:id="rId3"/>
              </a:rPr>
              <a:t>dukcapilinhil@gmail.com</a:t>
            </a:r>
            <a:endParaRPr lang="id-ID" sz="1000" dirty="0">
              <a:solidFill>
                <a:schemeClr val="tx1"/>
              </a:solidFill>
            </a:endParaRPr>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4"/>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7" name="Rectangle 16"/>
          <p:cNvSpPr/>
          <p:nvPr/>
        </p:nvSpPr>
        <p:spPr>
          <a:xfrm>
            <a:off x="2071670" y="142852"/>
            <a:ext cx="5429288" cy="7143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b="1" dirty="0" smtClean="0"/>
              <a:t>SOP PELAYANAN NASI UDUK</a:t>
            </a:r>
            <a:br>
              <a:rPr lang="id-ID" b="1" dirty="0" smtClean="0"/>
            </a:br>
            <a:r>
              <a:rPr lang="id-ID" b="1" dirty="0" smtClean="0"/>
              <a:t>PENERBITAN KARTU KELUARGA BARU </a:t>
            </a:r>
            <a:endParaRPr lang="id-ID" b="1" dirty="0"/>
          </a:p>
        </p:txBody>
      </p:sp>
      <p:sp>
        <p:nvSpPr>
          <p:cNvPr id="16" name="Rounded Rectangle 15"/>
          <p:cNvSpPr/>
          <p:nvPr/>
        </p:nvSpPr>
        <p:spPr>
          <a:xfrm rot="5400000">
            <a:off x="3571868" y="5500702"/>
            <a:ext cx="1785950" cy="50006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b="1" dirty="0" smtClean="0"/>
              <a:t>Biaya Pelayanan GRATIS</a:t>
            </a:r>
          </a:p>
        </p:txBody>
      </p:sp>
      <p:sp>
        <p:nvSpPr>
          <p:cNvPr id="18" name="Rounded Rectangle 17"/>
          <p:cNvSpPr/>
          <p:nvPr/>
        </p:nvSpPr>
        <p:spPr>
          <a:xfrm>
            <a:off x="366682" y="4929198"/>
            <a:ext cx="3705252" cy="2857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1400" b="1" dirty="0" smtClean="0"/>
              <a:t>Produk Pelayanan : Kartu Keluarga</a:t>
            </a:r>
          </a:p>
        </p:txBody>
      </p:sp>
      <p:sp>
        <p:nvSpPr>
          <p:cNvPr id="6" name="Rounded Rectangle 5"/>
          <p:cNvSpPr/>
          <p:nvPr/>
        </p:nvSpPr>
        <p:spPr>
          <a:xfrm>
            <a:off x="214282" y="1000108"/>
            <a:ext cx="4143404" cy="2643206"/>
          </a:xfrm>
          <a:prstGeom prst="roundRect">
            <a:avLst/>
          </a:prstGeom>
          <a:solidFill>
            <a:schemeClr val="bg1"/>
          </a:solidFill>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Persyaratan </a:t>
            </a:r>
          </a:p>
          <a:p>
            <a:pPr marL="342900" lvl="0" indent="-342900">
              <a:buFont typeface="Wingdings" pitchFamily="2" charset="2"/>
              <a:buChar char="ü"/>
            </a:pPr>
            <a:r>
              <a:rPr lang="id-ID" sz="800" b="1" dirty="0" smtClean="0"/>
              <a:t>Penerbitan </a:t>
            </a:r>
            <a:r>
              <a:rPr lang="id-ID" sz="800" b="1" dirty="0"/>
              <a:t>Kartu Keluarga Baru</a:t>
            </a:r>
            <a:r>
              <a:rPr lang="en-US" sz="800" b="1" dirty="0"/>
              <a:t> :</a:t>
            </a:r>
            <a:endParaRPr lang="id-ID" sz="800" b="1" dirty="0" smtClean="0"/>
          </a:p>
          <a:p>
            <a:pPr marL="342900" lvl="0" indent="-342900">
              <a:buFont typeface="+mj-lt"/>
              <a:buAutoNum type="arabicPeriod"/>
            </a:pPr>
            <a:r>
              <a:rPr lang="id-ID" sz="800" b="1" dirty="0" smtClean="0"/>
              <a:t>Buku </a:t>
            </a:r>
            <a:r>
              <a:rPr lang="id-ID" sz="800" b="1" dirty="0"/>
              <a:t>Nikah/Kutipan Akta Perkawinan atau kutipan Akta Perceraian/ SPTJM Perkawiinan atau Perceraian atau Surat Keterangan Suami Isteri dari </a:t>
            </a:r>
            <a:r>
              <a:rPr lang="id-ID" sz="800" b="1" dirty="0" smtClean="0"/>
              <a:t>Desa/Lurah;</a:t>
            </a:r>
          </a:p>
          <a:p>
            <a:pPr marL="342900" lvl="0" indent="-342900">
              <a:buFont typeface="+mj-lt"/>
              <a:buAutoNum type="arabicPeriod"/>
            </a:pPr>
            <a:r>
              <a:rPr lang="id-ID" sz="800" b="1" dirty="0" smtClean="0"/>
              <a:t>Surat </a:t>
            </a:r>
            <a:r>
              <a:rPr lang="id-ID" sz="800" b="1" dirty="0"/>
              <a:t>Keterangan Pindah/Surat Keterangan Pindah Datang bagi penduduk yang pindah dalam wilayah Negara Kesatuan Republik </a:t>
            </a:r>
            <a:r>
              <a:rPr lang="id-ID" sz="800" b="1" dirty="0" smtClean="0"/>
              <a:t>Indonesia;</a:t>
            </a:r>
          </a:p>
          <a:p>
            <a:pPr marL="342900" lvl="0" indent="-342900">
              <a:buFont typeface="+mj-lt"/>
              <a:buAutoNum type="arabicPeriod"/>
            </a:pPr>
            <a:r>
              <a:rPr lang="id-ID" sz="800" b="1" dirty="0" smtClean="0"/>
              <a:t>Surat </a:t>
            </a:r>
            <a:r>
              <a:rPr lang="id-ID" sz="800" b="1" dirty="0"/>
              <a:t>Keterangan Pindah Luar Negeri yang diterbitkan oleh Disdukcapil Kabupaten/Kota bagi WNI yang datang dari luar wilayah Negara Kesatuan Republik </a:t>
            </a:r>
            <a:r>
              <a:rPr lang="id-ID" sz="800" b="1" dirty="0" smtClean="0"/>
              <a:t>Indonesia;</a:t>
            </a:r>
          </a:p>
          <a:p>
            <a:pPr marL="342900" lvl="0" indent="-342900">
              <a:buFont typeface="+mj-lt"/>
              <a:buAutoNum type="arabicPeriod"/>
            </a:pPr>
            <a:r>
              <a:rPr lang="id-ID" sz="800" b="1" dirty="0" smtClean="0"/>
              <a:t>Surat </a:t>
            </a:r>
            <a:r>
              <a:rPr lang="id-ID" sz="800" b="1" dirty="0"/>
              <a:t>Keterangan Pengganti Tanda Identitas bagi Penduduk Rentan Administrasi </a:t>
            </a:r>
            <a:r>
              <a:rPr lang="id-ID" sz="800" b="1" dirty="0" smtClean="0"/>
              <a:t>Kependudukan;</a:t>
            </a:r>
          </a:p>
          <a:p>
            <a:pPr marL="342900" lvl="0" indent="-342900">
              <a:buFont typeface="+mj-lt"/>
              <a:buAutoNum type="arabicPeriod"/>
            </a:pPr>
            <a:r>
              <a:rPr lang="id-ID" sz="800" b="1" dirty="0" smtClean="0"/>
              <a:t>Petikan </a:t>
            </a:r>
            <a:r>
              <a:rPr lang="id-ID" sz="800" b="1" dirty="0"/>
              <a:t>Keputusan Presiden Tentang Kewarganegaraan dan Berita Acara Pengucapan Sumpah atau Pernyataan Janji Setia Bagi Penduduk WNI yang semula Berkewarganegaraan Asing atau Petikan Keputusan Menteri yang menyelenggarakan Urusan Pemerintah di Bidang Hukum tentang Perubahan Status Kewarganegaraan; </a:t>
            </a:r>
            <a:endParaRPr lang="id-ID" sz="800" b="1" dirty="0" smtClean="0"/>
          </a:p>
          <a:p>
            <a:pPr marL="342900" lvl="0" indent="-342900">
              <a:buFont typeface="+mj-lt"/>
              <a:buAutoNum type="arabicPeriod"/>
            </a:pPr>
            <a:r>
              <a:rPr lang="id-ID" sz="800" b="1" dirty="0" smtClean="0"/>
              <a:t>Mengisi </a:t>
            </a:r>
            <a:r>
              <a:rPr lang="id-ID" sz="800" b="1" dirty="0"/>
              <a:t>Formulir F1.01 (Bagi penduduk yang belum memiliki Database Kependudukan); </a:t>
            </a:r>
            <a:r>
              <a:rPr lang="id-ID" sz="800" b="1" dirty="0" smtClean="0"/>
              <a:t>dan</a:t>
            </a:r>
          </a:p>
          <a:p>
            <a:pPr marL="342900" lvl="0" indent="-342900">
              <a:buFont typeface="+mj-lt"/>
              <a:buAutoNum type="arabicPeriod"/>
            </a:pPr>
            <a:r>
              <a:rPr lang="id-ID" sz="800" b="1" dirty="0" smtClean="0"/>
              <a:t>Mengisi </a:t>
            </a:r>
            <a:r>
              <a:rPr lang="id-ID" sz="800" b="1" dirty="0"/>
              <a:t>Formulir F1.04 Surat Pertnyataan Tidak Memiliki Dokumen Kependudukan</a:t>
            </a:r>
            <a:r>
              <a:rPr lang="id-ID" sz="800" b="1" dirty="0" smtClean="0"/>
              <a:t>.</a:t>
            </a:r>
            <a:endParaRPr lang="id-ID" sz="800" dirty="0"/>
          </a:p>
        </p:txBody>
      </p:sp>
      <p:sp>
        <p:nvSpPr>
          <p:cNvPr id="20" name="Title 19"/>
          <p:cNvSpPr>
            <a:spLocks noGrp="1"/>
          </p:cNvSpPr>
          <p:nvPr>
            <p:ph type="title"/>
          </p:nvPr>
        </p:nvSpPr>
        <p:spPr>
          <a:xfrm>
            <a:off x="8001024" y="142852"/>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7" name="Picture 6" descr="43223fd37625bc0dc9ef87687749711d.png"/>
          <p:cNvPicPr>
            <a:picLocks noChangeAspect="1"/>
          </p:cNvPicPr>
          <p:nvPr/>
        </p:nvPicPr>
        <p:blipFill>
          <a:blip r:embed="rId5"/>
          <a:stretch>
            <a:fillRect/>
          </a:stretch>
        </p:blipFill>
        <p:spPr>
          <a:xfrm rot="18359683">
            <a:off x="45550" y="5301456"/>
            <a:ext cx="1685196" cy="1501200"/>
          </a:xfrm>
          <a:prstGeom prst="rect">
            <a:avLst/>
          </a:prstGeom>
        </p:spPr>
      </p:pic>
      <p:sp>
        <p:nvSpPr>
          <p:cNvPr id="15" name="Rounded Rectangle 14"/>
          <p:cNvSpPr/>
          <p:nvPr/>
        </p:nvSpPr>
        <p:spPr>
          <a:xfrm>
            <a:off x="642910" y="5357826"/>
            <a:ext cx="3071834"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1 009</a:t>
            </a:r>
            <a:endParaRPr lang="id-ID" sz="1100" dirty="0"/>
          </a:p>
        </p:txBody>
      </p:sp>
      <p:pic>
        <p:nvPicPr>
          <p:cNvPr id="21" name="Picture 20" descr="3eb44c13-51d6-4b69-bbbd-36a5f9be6343.jpg"/>
          <p:cNvPicPr>
            <a:picLocks noChangeAspect="1"/>
          </p:cNvPicPr>
          <p:nvPr/>
        </p:nvPicPr>
        <p:blipFill>
          <a:blip r:embed="rId6" cstate="print"/>
          <a:stretch>
            <a:fillRect/>
          </a:stretch>
        </p:blipFill>
        <p:spPr>
          <a:xfrm>
            <a:off x="396844" y="44624"/>
            <a:ext cx="1571638" cy="884046"/>
          </a:xfrm>
          <a:prstGeom prst="rect">
            <a:avLst/>
          </a:prstGeom>
        </p:spPr>
      </p:pic>
      <p:pic>
        <p:nvPicPr>
          <p:cNvPr id="19" name="Picture 18" descr="indragiri hilir.png"/>
          <p:cNvPicPr>
            <a:picLocks noChangeAspect="1"/>
          </p:cNvPicPr>
          <p:nvPr/>
        </p:nvPicPr>
        <p:blipFill>
          <a:blip r:embed="rId7" cstate="print"/>
          <a:srcRect l="24557" r="20575"/>
          <a:stretch>
            <a:fillRect/>
          </a:stretch>
        </p:blipFill>
        <p:spPr>
          <a:xfrm>
            <a:off x="7643834" y="214290"/>
            <a:ext cx="428628" cy="5859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1" name="Picture 20"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11" name="Rounded Rectangle 10"/>
          <p:cNvSpPr/>
          <p:nvPr/>
        </p:nvSpPr>
        <p:spPr>
          <a:xfrm>
            <a:off x="4500562" y="3000372"/>
            <a:ext cx="4500594" cy="178595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900" b="1" dirty="0" smtClean="0"/>
              <a:t>Persyaratan </a:t>
            </a:r>
          </a:p>
          <a:p>
            <a:pPr>
              <a:buFont typeface="Wingdings" pitchFamily="2" charset="2"/>
              <a:buChar char="ü"/>
            </a:pPr>
            <a:r>
              <a:rPr lang="id-ID" sz="900" b="1" dirty="0" smtClean="0"/>
              <a:t>     </a:t>
            </a:r>
            <a:r>
              <a:rPr lang="en-US" sz="900" b="1" dirty="0" smtClean="0"/>
              <a:t>PenguranganAnggotaKeluarga :</a:t>
            </a:r>
            <a:endParaRPr lang="id-ID" sz="900" dirty="0" smtClean="0"/>
          </a:p>
          <a:p>
            <a:pPr marL="228600" lvl="0" indent="-228600">
              <a:buFont typeface="+mj-lt"/>
              <a:buAutoNum type="arabicPeriod"/>
            </a:pPr>
            <a:r>
              <a:rPr lang="en-US" sz="900" b="1" dirty="0" smtClean="0"/>
              <a:t>KK Asli;</a:t>
            </a:r>
            <a:endParaRPr lang="id-ID" sz="900" dirty="0" smtClean="0"/>
          </a:p>
          <a:p>
            <a:pPr marL="228600" lvl="0" indent="-228600">
              <a:buFont typeface="+mj-lt"/>
              <a:buAutoNum type="arabicPeriod"/>
            </a:pPr>
            <a:r>
              <a:rPr lang="en-US" sz="900" b="1" dirty="0" smtClean="0"/>
              <a:t>SebabKematian</a:t>
            </a:r>
            <a:r>
              <a:rPr lang="id-ID" sz="900" b="1" dirty="0" smtClean="0"/>
              <a:t> atau keterangan Meninggal/Akta Kematian</a:t>
            </a:r>
            <a:r>
              <a:rPr lang="en-US" sz="900" b="1" dirty="0" smtClean="0"/>
              <a:t>;</a:t>
            </a:r>
            <a:endParaRPr lang="id-ID" sz="900" dirty="0" smtClean="0"/>
          </a:p>
          <a:p>
            <a:pPr marL="228600" lvl="0" indent="-228600">
              <a:buFont typeface="+mj-lt"/>
              <a:buAutoNum type="arabicPeriod"/>
            </a:pPr>
            <a:r>
              <a:rPr lang="en-US" sz="900" b="1" dirty="0" smtClean="0"/>
              <a:t>SebabPerceraian, syaratnya :</a:t>
            </a:r>
            <a:endParaRPr lang="id-ID" sz="900" dirty="0" smtClean="0"/>
          </a:p>
          <a:p>
            <a:pPr marL="228600" lvl="0" indent="-228600">
              <a:buFont typeface="+mj-lt"/>
              <a:buAutoNum type="arabicPeriod"/>
            </a:pPr>
            <a:r>
              <a:rPr lang="en-US" sz="900" b="1" dirty="0" smtClean="0"/>
              <a:t>Fotocopy</a:t>
            </a:r>
            <a:r>
              <a:rPr lang="id-ID" sz="900" b="1" dirty="0" smtClean="0"/>
              <a:t> </a:t>
            </a:r>
            <a:r>
              <a:rPr lang="en-US" sz="900" b="1" dirty="0" smtClean="0"/>
              <a:t>surat</a:t>
            </a:r>
            <a:r>
              <a:rPr lang="id-ID" sz="900" b="1" dirty="0" smtClean="0"/>
              <a:t> </a:t>
            </a:r>
            <a:r>
              <a:rPr lang="en-US" sz="900" b="1" dirty="0" smtClean="0"/>
              <a:t>perceraian</a:t>
            </a:r>
            <a:r>
              <a:rPr lang="id-ID" sz="900" b="1" dirty="0" smtClean="0"/>
              <a:t> </a:t>
            </a:r>
            <a:r>
              <a:rPr lang="en-US" sz="900" b="1" dirty="0" smtClean="0"/>
              <a:t>dari</a:t>
            </a:r>
            <a:r>
              <a:rPr lang="id-ID" sz="900" b="1" dirty="0" smtClean="0"/>
              <a:t> </a:t>
            </a:r>
            <a:r>
              <a:rPr lang="en-US" sz="900" b="1" dirty="0" smtClean="0"/>
              <a:t>Pengadilan Agama/Fotocopy</a:t>
            </a:r>
            <a:r>
              <a:rPr lang="id-ID" sz="900" b="1" dirty="0" smtClean="0"/>
              <a:t> </a:t>
            </a:r>
            <a:r>
              <a:rPr lang="en-US" sz="900" b="1" dirty="0" smtClean="0"/>
              <a:t>Kutipan</a:t>
            </a:r>
            <a:r>
              <a:rPr lang="id-ID" sz="900" b="1" dirty="0" smtClean="0"/>
              <a:t> </a:t>
            </a:r>
            <a:r>
              <a:rPr lang="en-US" sz="900" b="1" dirty="0" smtClean="0"/>
              <a:t>Akta</a:t>
            </a:r>
            <a:r>
              <a:rPr lang="id-ID" sz="900" b="1" dirty="0" smtClean="0"/>
              <a:t> </a:t>
            </a:r>
            <a:r>
              <a:rPr lang="en-US" sz="900" b="1" dirty="0" smtClean="0"/>
              <a:t>Perceraian</a:t>
            </a:r>
            <a:r>
              <a:rPr lang="en-US" sz="900" b="1" dirty="0" smtClean="0"/>
              <a:t>; </a:t>
            </a:r>
            <a:endParaRPr lang="id-ID" sz="900" dirty="0" smtClean="0"/>
          </a:p>
          <a:p>
            <a:pPr marL="228600" lvl="0" indent="-228600">
              <a:buFont typeface="+mj-lt"/>
              <a:buAutoNum type="arabicPeriod"/>
            </a:pPr>
            <a:r>
              <a:rPr lang="en-US" sz="900" b="1" dirty="0" smtClean="0"/>
              <a:t>Sebab</a:t>
            </a:r>
            <a:r>
              <a:rPr lang="id-ID" sz="900" b="1" dirty="0" smtClean="0"/>
              <a:t> </a:t>
            </a:r>
            <a:r>
              <a:rPr lang="en-US" sz="900" b="1" dirty="0" smtClean="0"/>
              <a:t>Perpindahan</a:t>
            </a:r>
            <a:r>
              <a:rPr lang="id-ID" sz="900" b="1" dirty="0" smtClean="0"/>
              <a:t>;</a:t>
            </a:r>
            <a:endParaRPr lang="id-ID" sz="900" dirty="0" smtClean="0"/>
          </a:p>
          <a:p>
            <a:pPr marL="228600" lvl="0" indent="-228600">
              <a:buFont typeface="+mj-lt"/>
              <a:buAutoNum type="arabicPeriod"/>
            </a:pPr>
            <a:r>
              <a:rPr lang="id-ID" sz="900" b="1" dirty="0" smtClean="0"/>
              <a:t>Mengisi Formulir F1.02 Peristiwa Kependudukan;</a:t>
            </a:r>
            <a:endParaRPr lang="id-ID" sz="900" dirty="0" smtClean="0"/>
          </a:p>
          <a:p>
            <a:pPr marL="228600" lvl="0" indent="-228600">
              <a:buFont typeface="+mj-lt"/>
              <a:buAutoNum type="arabicPeriod"/>
            </a:pPr>
            <a:r>
              <a:rPr lang="id-ID" sz="900" b="1" dirty="0" smtClean="0"/>
              <a:t>Sebab Pernikahan atau Fotocopy Surat Nikah;</a:t>
            </a:r>
            <a:endParaRPr lang="id-ID" sz="900" dirty="0" smtClean="0"/>
          </a:p>
          <a:p>
            <a:pPr marL="228600" indent="-228600">
              <a:buFont typeface="+mj-lt"/>
              <a:buAutoNum type="arabicPeriod"/>
            </a:pPr>
            <a:r>
              <a:rPr lang="id-ID" sz="900" b="1" dirty="0" smtClean="0"/>
              <a:t>Mengisi Formulir F1.06.</a:t>
            </a:r>
            <a:endParaRPr lang="id-ID" sz="900" dirty="0"/>
          </a:p>
        </p:txBody>
      </p:sp>
      <p:sp>
        <p:nvSpPr>
          <p:cNvPr id="12" name="Rounded Rectangle 11"/>
          <p:cNvSpPr/>
          <p:nvPr/>
        </p:nvSpPr>
        <p:spPr>
          <a:xfrm>
            <a:off x="4500562" y="928670"/>
            <a:ext cx="4429156" cy="192882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13" name="Rounded Rectangle 12"/>
          <p:cNvSpPr/>
          <p:nvPr/>
        </p:nvSpPr>
        <p:spPr>
          <a:xfrm>
            <a:off x="214282" y="3714728"/>
            <a:ext cx="4071966"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14" name="Rounded Rectangle 13"/>
          <p:cNvSpPr/>
          <p:nvPr/>
        </p:nvSpPr>
        <p:spPr>
          <a:xfrm>
            <a:off x="4857752" y="4929198"/>
            <a:ext cx="4000528" cy="16430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3"/>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4"/>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5" name="Rounded Rectangle 14"/>
          <p:cNvSpPr/>
          <p:nvPr/>
        </p:nvSpPr>
        <p:spPr>
          <a:xfrm>
            <a:off x="642910" y="5357826"/>
            <a:ext cx="3071834"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a:t>
            </a:r>
            <a:r>
              <a:rPr lang="id-ID" sz="1100" dirty="0" smtClean="0"/>
              <a:t>009</a:t>
            </a:r>
            <a:endParaRPr lang="id-ID" sz="1100" dirty="0" smtClean="0"/>
          </a:p>
        </p:txBody>
      </p:sp>
      <p:pic>
        <p:nvPicPr>
          <p:cNvPr id="7" name="Picture 6" descr="43223fd37625bc0dc9ef87687749711d.png"/>
          <p:cNvPicPr>
            <a:picLocks noChangeAspect="1"/>
          </p:cNvPicPr>
          <p:nvPr/>
        </p:nvPicPr>
        <p:blipFill>
          <a:blip r:embed="rId5"/>
          <a:stretch>
            <a:fillRect/>
          </a:stretch>
        </p:blipFill>
        <p:spPr>
          <a:xfrm rot="18359683">
            <a:off x="259893" y="229357"/>
            <a:ext cx="1685196" cy="1501200"/>
          </a:xfrm>
          <a:prstGeom prst="rect">
            <a:avLst/>
          </a:prstGeom>
        </p:spPr>
      </p:pic>
      <p:sp>
        <p:nvSpPr>
          <p:cNvPr id="17" name="Rectangle 16"/>
          <p:cNvSpPr/>
          <p:nvPr/>
        </p:nvSpPr>
        <p:spPr>
          <a:xfrm>
            <a:off x="2000232" y="142852"/>
            <a:ext cx="5572164"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050" b="1" dirty="0" smtClean="0"/>
              <a:t>SOP PELAYANAN NASI UDUK</a:t>
            </a:r>
            <a:br>
              <a:rPr lang="id-ID" sz="1050" b="1" dirty="0" smtClean="0"/>
            </a:br>
            <a:r>
              <a:rPr lang="en-US" sz="1050" b="1" dirty="0" smtClean="0"/>
              <a:t>PERUBAHAN KARTU KELUARGA KARENA PENAMBAHAN/PENGURANGAN ANGGOTA KELUARGA</a:t>
            </a:r>
            <a:endParaRPr lang="id-ID" sz="1050" b="1" dirty="0" smtClean="0"/>
          </a:p>
        </p:txBody>
      </p:sp>
      <p:sp>
        <p:nvSpPr>
          <p:cNvPr id="16" name="Rounded Rectangle 15"/>
          <p:cNvSpPr/>
          <p:nvPr/>
        </p:nvSpPr>
        <p:spPr>
          <a:xfrm rot="5400000">
            <a:off x="3571868" y="5500702"/>
            <a:ext cx="1785950" cy="50006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b="1" dirty="0" smtClean="0"/>
              <a:t>Biaya Pelayanan GRATIS</a:t>
            </a:r>
          </a:p>
        </p:txBody>
      </p:sp>
      <p:sp>
        <p:nvSpPr>
          <p:cNvPr id="18" name="Rounded Rectangle 17"/>
          <p:cNvSpPr/>
          <p:nvPr/>
        </p:nvSpPr>
        <p:spPr>
          <a:xfrm>
            <a:off x="366682" y="4929198"/>
            <a:ext cx="3705252" cy="2857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1400" b="1" dirty="0" smtClean="0"/>
              <a:t>Produk Pelayanan : Kartu Keluarga</a:t>
            </a:r>
          </a:p>
        </p:txBody>
      </p:sp>
      <p:sp>
        <p:nvSpPr>
          <p:cNvPr id="6" name="Rounded Rectangle 5"/>
          <p:cNvSpPr/>
          <p:nvPr/>
        </p:nvSpPr>
        <p:spPr>
          <a:xfrm>
            <a:off x="214282" y="1785926"/>
            <a:ext cx="4143404" cy="185738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Persyaratan </a:t>
            </a:r>
          </a:p>
          <a:p>
            <a:pPr marL="342900" lvl="0" indent="-342900">
              <a:buFont typeface="Wingdings" pitchFamily="2" charset="2"/>
              <a:buChar char="ü"/>
            </a:pPr>
            <a:r>
              <a:rPr lang="id-ID" sz="800" b="1" dirty="0" smtClean="0"/>
              <a:t>Penerbitan </a:t>
            </a:r>
            <a:r>
              <a:rPr lang="id-ID" sz="800" b="1" dirty="0"/>
              <a:t>Kartu Keluarga Baru</a:t>
            </a:r>
            <a:r>
              <a:rPr lang="en-US" sz="800" b="1" dirty="0"/>
              <a:t> :</a:t>
            </a:r>
            <a:endParaRPr lang="id-ID" sz="800" b="1" dirty="0" smtClean="0"/>
          </a:p>
          <a:p>
            <a:pPr marL="228600" indent="-228600">
              <a:buFont typeface="+mj-lt"/>
              <a:buAutoNum type="arabicPeriod"/>
            </a:pPr>
            <a:r>
              <a:rPr lang="en-US" sz="800" b="1" dirty="0" smtClean="0"/>
              <a:t>Penambahan</a:t>
            </a:r>
            <a:r>
              <a:rPr lang="id-ID" sz="800" b="1" dirty="0" smtClean="0"/>
              <a:t> </a:t>
            </a:r>
            <a:r>
              <a:rPr lang="en-US" sz="800" b="1" dirty="0" smtClean="0"/>
              <a:t>Anggota</a:t>
            </a:r>
            <a:r>
              <a:rPr lang="id-ID" sz="800" b="1" dirty="0" smtClean="0"/>
              <a:t> </a:t>
            </a:r>
            <a:r>
              <a:rPr lang="en-US" sz="800" b="1" dirty="0" smtClean="0"/>
              <a:t>Keluarga </a:t>
            </a:r>
            <a:r>
              <a:rPr lang="en-US" sz="800" b="1" dirty="0" smtClean="0"/>
              <a:t>:</a:t>
            </a:r>
            <a:endParaRPr lang="id-ID" sz="800" dirty="0" smtClean="0"/>
          </a:p>
          <a:p>
            <a:pPr marL="228600" lvl="0" indent="-228600">
              <a:buFont typeface="+mj-lt"/>
              <a:buAutoNum type="arabicPeriod"/>
            </a:pPr>
            <a:r>
              <a:rPr lang="en-US" sz="800" b="1" dirty="0" smtClean="0"/>
              <a:t>KK Asli;</a:t>
            </a:r>
            <a:endParaRPr lang="id-ID" sz="800" dirty="0" smtClean="0"/>
          </a:p>
          <a:p>
            <a:pPr marL="228600" lvl="0" indent="-228600">
              <a:buFont typeface="+mj-lt"/>
              <a:buAutoNum type="arabicPeriod"/>
            </a:pPr>
            <a:r>
              <a:rPr lang="en-US" sz="800" b="1" dirty="0" smtClean="0"/>
              <a:t>Fotocopy</a:t>
            </a:r>
            <a:r>
              <a:rPr lang="id-ID" sz="800" b="1" dirty="0" smtClean="0"/>
              <a:t> </a:t>
            </a:r>
            <a:r>
              <a:rPr lang="en-US" sz="800" b="1" dirty="0" smtClean="0"/>
              <a:t>Buku</a:t>
            </a:r>
            <a:r>
              <a:rPr lang="id-ID" sz="800" b="1" dirty="0" smtClean="0"/>
              <a:t> </a:t>
            </a:r>
            <a:r>
              <a:rPr lang="en-US" sz="800" b="1" dirty="0" smtClean="0"/>
              <a:t>Nikah/Fotocopy</a:t>
            </a:r>
            <a:r>
              <a:rPr lang="id-ID" sz="800" b="1" dirty="0" smtClean="0"/>
              <a:t> </a:t>
            </a:r>
            <a:r>
              <a:rPr lang="en-US" sz="800" b="1" dirty="0" smtClean="0"/>
              <a:t>Kutipan</a:t>
            </a:r>
            <a:r>
              <a:rPr lang="id-ID" sz="800" b="1" dirty="0" smtClean="0"/>
              <a:t> </a:t>
            </a:r>
            <a:r>
              <a:rPr lang="en-US" sz="800" b="1" dirty="0" smtClean="0"/>
              <a:t>Akta</a:t>
            </a:r>
            <a:r>
              <a:rPr lang="id-ID" sz="800" b="1" dirty="0" smtClean="0"/>
              <a:t> </a:t>
            </a:r>
            <a:r>
              <a:rPr lang="en-US" sz="800" b="1" dirty="0" smtClean="0"/>
              <a:t>Perkawinan</a:t>
            </a:r>
            <a:r>
              <a:rPr lang="en-US" sz="800" b="1" dirty="0" smtClean="0"/>
              <a:t>;</a:t>
            </a:r>
            <a:endParaRPr lang="id-ID" sz="800" dirty="0" smtClean="0"/>
          </a:p>
          <a:p>
            <a:pPr marL="228600" lvl="0" indent="-228600">
              <a:buFont typeface="+mj-lt"/>
              <a:buAutoNum type="arabicPeriod"/>
            </a:pPr>
            <a:r>
              <a:rPr lang="en-US" sz="800" b="1" dirty="0" smtClean="0"/>
              <a:t>Surat </a:t>
            </a:r>
            <a:r>
              <a:rPr lang="en-US" sz="800" b="1" dirty="0" smtClean="0"/>
              <a:t>Keterangan</a:t>
            </a:r>
            <a:r>
              <a:rPr lang="id-ID" sz="800" b="1" dirty="0" smtClean="0"/>
              <a:t> </a:t>
            </a:r>
            <a:r>
              <a:rPr lang="en-US" sz="800" b="1" dirty="0" smtClean="0"/>
              <a:t>Kelahiran</a:t>
            </a:r>
            <a:r>
              <a:rPr lang="id-ID" sz="800" b="1" dirty="0" smtClean="0"/>
              <a:t> </a:t>
            </a:r>
            <a:r>
              <a:rPr lang="en-US" sz="800" b="1" dirty="0" smtClean="0"/>
              <a:t>dari</a:t>
            </a:r>
            <a:r>
              <a:rPr lang="id-ID" sz="800" b="1" dirty="0" smtClean="0"/>
              <a:t> </a:t>
            </a:r>
            <a:r>
              <a:rPr lang="en-US" sz="800" b="1" dirty="0" smtClean="0"/>
              <a:t>bidan/puskesmas/rumah</a:t>
            </a:r>
            <a:r>
              <a:rPr lang="id-ID" sz="800" b="1" dirty="0" smtClean="0"/>
              <a:t> </a:t>
            </a:r>
            <a:r>
              <a:rPr lang="en-US" sz="800" b="1" dirty="0" smtClean="0"/>
              <a:t>sakit</a:t>
            </a:r>
            <a:r>
              <a:rPr lang="id-ID" sz="800" b="1" dirty="0" smtClean="0"/>
              <a:t> </a:t>
            </a:r>
            <a:r>
              <a:rPr lang="en-US" sz="800" b="1" dirty="0" smtClean="0"/>
              <a:t>(bagi</a:t>
            </a:r>
            <a:r>
              <a:rPr lang="id-ID" sz="800" b="1" dirty="0" smtClean="0"/>
              <a:t> </a:t>
            </a:r>
            <a:r>
              <a:rPr lang="en-US" sz="800" b="1" dirty="0" smtClean="0"/>
              <a:t>penduduk </a:t>
            </a:r>
            <a:r>
              <a:rPr lang="en-US" sz="800" b="1" dirty="0" smtClean="0"/>
              <a:t>yang </a:t>
            </a:r>
            <a:r>
              <a:rPr lang="en-US" sz="800" b="1" dirty="0" smtClean="0"/>
              <a:t>mengalami</a:t>
            </a:r>
            <a:r>
              <a:rPr lang="id-ID" sz="800" b="1" dirty="0" smtClean="0"/>
              <a:t> </a:t>
            </a:r>
            <a:r>
              <a:rPr lang="en-US" sz="800" b="1" dirty="0" smtClean="0"/>
              <a:t>kelahiran</a:t>
            </a:r>
            <a:r>
              <a:rPr lang="en-US" sz="800" b="1" dirty="0" smtClean="0"/>
              <a:t>)</a:t>
            </a:r>
            <a:r>
              <a:rPr lang="id-ID" sz="800" b="1" dirty="0" smtClean="0"/>
              <a:t> dan A.3 dari Desa Lurah; </a:t>
            </a:r>
            <a:endParaRPr lang="id-ID" sz="800" dirty="0" smtClean="0"/>
          </a:p>
          <a:p>
            <a:pPr marL="228600" lvl="0" indent="-228600">
              <a:buFont typeface="+mj-lt"/>
              <a:buAutoNum type="arabicPeriod"/>
            </a:pPr>
            <a:r>
              <a:rPr lang="en-US" sz="800" b="1" dirty="0" smtClean="0"/>
              <a:t>Surat </a:t>
            </a:r>
            <a:r>
              <a:rPr lang="en-US" sz="800" b="1" dirty="0" smtClean="0"/>
              <a:t>Keterangan</a:t>
            </a:r>
            <a:r>
              <a:rPr lang="id-ID" sz="800" b="1" dirty="0" smtClean="0"/>
              <a:t> </a:t>
            </a:r>
            <a:r>
              <a:rPr lang="en-US" sz="800" b="1" dirty="0" smtClean="0"/>
              <a:t>Pindah</a:t>
            </a:r>
            <a:r>
              <a:rPr lang="id-ID" sz="800" b="1" dirty="0" smtClean="0"/>
              <a:t> </a:t>
            </a:r>
            <a:r>
              <a:rPr lang="en-US" sz="800" b="1" dirty="0" smtClean="0"/>
              <a:t>Datang</a:t>
            </a:r>
            <a:r>
              <a:rPr lang="id-ID" sz="800" b="1" dirty="0" smtClean="0"/>
              <a:t> </a:t>
            </a:r>
            <a:r>
              <a:rPr lang="en-US" sz="800" b="1" dirty="0" smtClean="0"/>
              <a:t>(SKPWNI</a:t>
            </a:r>
            <a:r>
              <a:rPr lang="en-US" sz="800" b="1" dirty="0" smtClean="0"/>
              <a:t>) </a:t>
            </a:r>
            <a:r>
              <a:rPr lang="en-US" sz="800" b="1" dirty="0" smtClean="0"/>
              <a:t>dalam</a:t>
            </a:r>
            <a:r>
              <a:rPr lang="id-ID" sz="800" b="1" dirty="0" smtClean="0"/>
              <a:t> </a:t>
            </a:r>
            <a:r>
              <a:rPr lang="en-US" sz="800" b="1" dirty="0" smtClean="0"/>
              <a:t>wilayah </a:t>
            </a:r>
            <a:r>
              <a:rPr lang="en-US" sz="800" b="1" dirty="0" smtClean="0"/>
              <a:t>NKRI (</a:t>
            </a:r>
            <a:r>
              <a:rPr lang="en-US" sz="800" b="1" dirty="0" smtClean="0"/>
              <a:t>Penambahan</a:t>
            </a:r>
            <a:r>
              <a:rPr lang="id-ID" sz="800" b="1" dirty="0" smtClean="0"/>
              <a:t> </a:t>
            </a:r>
            <a:r>
              <a:rPr lang="en-US" sz="800" b="1" dirty="0" smtClean="0"/>
              <a:t>Anggota</a:t>
            </a:r>
            <a:r>
              <a:rPr lang="id-ID" sz="800" b="1" dirty="0" smtClean="0"/>
              <a:t> </a:t>
            </a:r>
            <a:r>
              <a:rPr lang="en-US" sz="800" b="1" dirty="0" smtClean="0"/>
              <a:t>Keluarga</a:t>
            </a:r>
            <a:r>
              <a:rPr lang="id-ID" sz="800" b="1" dirty="0" smtClean="0"/>
              <a:t> </a:t>
            </a:r>
            <a:r>
              <a:rPr lang="en-US" sz="800" b="1" dirty="0" smtClean="0"/>
              <a:t>untuk</a:t>
            </a:r>
            <a:r>
              <a:rPr lang="id-ID" sz="800" b="1" dirty="0" smtClean="0"/>
              <a:t> </a:t>
            </a:r>
            <a:r>
              <a:rPr lang="en-US" sz="800" b="1" dirty="0" smtClean="0"/>
              <a:t>menumpang</a:t>
            </a:r>
            <a:r>
              <a:rPr lang="id-ID" sz="800" b="1" dirty="0" smtClean="0"/>
              <a:t> </a:t>
            </a:r>
            <a:r>
              <a:rPr lang="en-US" sz="800" b="1" dirty="0" smtClean="0"/>
              <a:t>kedalam </a:t>
            </a:r>
            <a:r>
              <a:rPr lang="en-US" sz="800" b="1" dirty="0" smtClean="0"/>
              <a:t>KK)</a:t>
            </a:r>
            <a:r>
              <a:rPr lang="id-ID" sz="800" b="1" dirty="0" smtClean="0"/>
              <a:t>; dan</a:t>
            </a:r>
            <a:endParaRPr lang="id-ID" sz="800" dirty="0" smtClean="0"/>
          </a:p>
          <a:p>
            <a:pPr marL="228600" lvl="0" indent="-228600">
              <a:buFont typeface="+mj-lt"/>
              <a:buAutoNum type="arabicPeriod"/>
            </a:pPr>
            <a:r>
              <a:rPr lang="id-ID" sz="800" b="1" dirty="0" smtClean="0"/>
              <a:t>Surat kuasa pengasuhan anak dari orang tua/wali; </a:t>
            </a:r>
            <a:endParaRPr lang="id-ID" sz="800" dirty="0" smtClean="0"/>
          </a:p>
          <a:p>
            <a:pPr marL="228600" lvl="0" indent="-228600">
              <a:buFont typeface="+mj-lt"/>
              <a:buAutoNum type="arabicPeriod"/>
            </a:pPr>
            <a:r>
              <a:rPr lang="id-ID" sz="800" b="1" dirty="0" smtClean="0"/>
              <a:t>Surat pernyataan bersedia menerima sebagai anggota keluarga; dan</a:t>
            </a:r>
            <a:endParaRPr lang="id-ID" sz="800" dirty="0" smtClean="0"/>
          </a:p>
          <a:p>
            <a:pPr marL="228600" lvl="0" indent="-228600">
              <a:buFont typeface="+mj-lt"/>
              <a:buAutoNum type="arabicPeriod"/>
            </a:pPr>
            <a:r>
              <a:rPr lang="id-ID" sz="800" b="1" dirty="0" smtClean="0"/>
              <a:t>Mengisi Formulir F1.02 Peristiwa Kependudukan.</a:t>
            </a:r>
            <a:endParaRPr lang="id-ID" sz="800" dirty="0"/>
          </a:p>
        </p:txBody>
      </p:sp>
      <p:sp>
        <p:nvSpPr>
          <p:cNvPr id="20" name="Title 19"/>
          <p:cNvSpPr>
            <a:spLocks noGrp="1"/>
          </p:cNvSpPr>
          <p:nvPr>
            <p:ph type="title"/>
          </p:nvPr>
        </p:nvSpPr>
        <p:spPr>
          <a:xfrm>
            <a:off x="8001024" y="71414"/>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25" name="Picture 24" descr="3eb44c13-51d6-4b69-bbbd-36a5f9be6343.jpg"/>
          <p:cNvPicPr>
            <a:picLocks noChangeAspect="1"/>
          </p:cNvPicPr>
          <p:nvPr/>
        </p:nvPicPr>
        <p:blipFill>
          <a:blip r:embed="rId6" cstate="print"/>
          <a:stretch>
            <a:fillRect/>
          </a:stretch>
        </p:blipFill>
        <p:spPr>
          <a:xfrm>
            <a:off x="2285984" y="785794"/>
            <a:ext cx="1571636" cy="884046"/>
          </a:xfrm>
          <a:prstGeom prst="rect">
            <a:avLst/>
          </a:prstGeom>
        </p:spPr>
      </p:pic>
      <p:pic>
        <p:nvPicPr>
          <p:cNvPr id="19" name="Picture 18" descr="indragiri hilir.png"/>
          <p:cNvPicPr>
            <a:picLocks noChangeAspect="1"/>
          </p:cNvPicPr>
          <p:nvPr/>
        </p:nvPicPr>
        <p:blipFill>
          <a:blip r:embed="rId7" cstate="print"/>
          <a:srcRect l="24557" r="20575"/>
          <a:stretch>
            <a:fillRect/>
          </a:stretch>
        </p:blipFill>
        <p:spPr>
          <a:xfrm>
            <a:off x="7643834" y="128456"/>
            <a:ext cx="428628" cy="585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1" name="Picture 20"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12" name="Rounded Rectangle 11"/>
          <p:cNvSpPr/>
          <p:nvPr/>
        </p:nvSpPr>
        <p:spPr>
          <a:xfrm>
            <a:off x="4500562" y="2643182"/>
            <a:ext cx="4429156" cy="214314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13" name="Rounded Rectangle 12"/>
          <p:cNvSpPr/>
          <p:nvPr/>
        </p:nvSpPr>
        <p:spPr>
          <a:xfrm>
            <a:off x="285720" y="2643182"/>
            <a:ext cx="4071966"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14" name="Rounded Rectangle 13"/>
          <p:cNvSpPr/>
          <p:nvPr/>
        </p:nvSpPr>
        <p:spPr>
          <a:xfrm>
            <a:off x="4572000" y="4929198"/>
            <a:ext cx="4286280" cy="16430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3"/>
              </a:rPr>
              <a:t>dukcapilinhil@gmail.com</a:t>
            </a:r>
            <a:endParaRPr lang="id-ID" sz="1000" dirty="0"/>
          </a:p>
          <a:p>
            <a:pPr lvl="0"/>
            <a:r>
              <a:rPr lang="en-US" sz="1000" b="1" dirty="0"/>
              <a:t>3. SMS / WA     </a:t>
            </a:r>
            <a:r>
              <a:rPr lang="en-US" sz="1000" b="1" dirty="0" smtClean="0"/>
              <a:t>: 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4"/>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5" name="Rounded Rectangle 14"/>
          <p:cNvSpPr/>
          <p:nvPr/>
        </p:nvSpPr>
        <p:spPr>
          <a:xfrm>
            <a:off x="642910" y="5214950"/>
            <a:ext cx="3071834"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a:t>
            </a:r>
            <a:r>
              <a:rPr lang="id-ID" sz="1100" dirty="0" smtClean="0"/>
              <a:t>009</a:t>
            </a:r>
            <a:endParaRPr lang="id-ID" sz="1100" dirty="0" smtClean="0"/>
          </a:p>
        </p:txBody>
      </p:sp>
      <p:pic>
        <p:nvPicPr>
          <p:cNvPr id="7" name="Picture 6" descr="43223fd37625bc0dc9ef87687749711d.png"/>
          <p:cNvPicPr>
            <a:picLocks noChangeAspect="1"/>
          </p:cNvPicPr>
          <p:nvPr/>
        </p:nvPicPr>
        <p:blipFill>
          <a:blip r:embed="rId5"/>
          <a:stretch>
            <a:fillRect/>
          </a:stretch>
        </p:blipFill>
        <p:spPr>
          <a:xfrm rot="18359683">
            <a:off x="259893" y="229357"/>
            <a:ext cx="1685196" cy="1501200"/>
          </a:xfrm>
          <a:prstGeom prst="rect">
            <a:avLst/>
          </a:prstGeom>
        </p:spPr>
      </p:pic>
      <p:sp>
        <p:nvSpPr>
          <p:cNvPr id="17" name="Rectangle 16"/>
          <p:cNvSpPr/>
          <p:nvPr/>
        </p:nvSpPr>
        <p:spPr>
          <a:xfrm>
            <a:off x="1928794" y="142852"/>
            <a:ext cx="5715040"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600" b="1" dirty="0" smtClean="0"/>
              <a:t>SOP PELAYANAN NASI UDUK</a:t>
            </a:r>
            <a:br>
              <a:rPr lang="id-ID" sz="1600" b="1" dirty="0" smtClean="0"/>
            </a:br>
            <a:r>
              <a:rPr lang="en-US" sz="1600" b="1" dirty="0" smtClean="0"/>
              <a:t>PENERBITAN KARTU KELUARGA BARU AKIBAT PINDAH DATANG</a:t>
            </a:r>
            <a:endParaRPr lang="id-ID" sz="1600" b="1" dirty="0" smtClean="0"/>
          </a:p>
        </p:txBody>
      </p:sp>
      <p:sp>
        <p:nvSpPr>
          <p:cNvPr id="16" name="Rounded Rectangle 15"/>
          <p:cNvSpPr/>
          <p:nvPr/>
        </p:nvSpPr>
        <p:spPr>
          <a:xfrm>
            <a:off x="285720" y="4286256"/>
            <a:ext cx="4000528" cy="50006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b="1" dirty="0" smtClean="0"/>
              <a:t>Biaya Pelayanan GRATIS</a:t>
            </a:r>
          </a:p>
        </p:txBody>
      </p:sp>
      <p:sp>
        <p:nvSpPr>
          <p:cNvPr id="18" name="Rounded Rectangle 17"/>
          <p:cNvSpPr/>
          <p:nvPr/>
        </p:nvSpPr>
        <p:spPr>
          <a:xfrm>
            <a:off x="285720" y="3857628"/>
            <a:ext cx="4000528" cy="2857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1400" b="1" dirty="0" smtClean="0"/>
              <a:t>Produk Pelayanan : Kartu Keluarga</a:t>
            </a:r>
          </a:p>
        </p:txBody>
      </p:sp>
      <p:sp>
        <p:nvSpPr>
          <p:cNvPr id="6" name="Rounded Rectangle 5"/>
          <p:cNvSpPr/>
          <p:nvPr/>
        </p:nvSpPr>
        <p:spPr>
          <a:xfrm>
            <a:off x="2071670" y="857232"/>
            <a:ext cx="4429156" cy="16430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1000" b="1" dirty="0" smtClean="0"/>
              <a:t>Persyaratan </a:t>
            </a:r>
          </a:p>
          <a:p>
            <a:pPr marL="228600" indent="-228600">
              <a:buFont typeface="+mj-lt"/>
              <a:buAutoNum type="arabicPeriod"/>
            </a:pPr>
            <a:r>
              <a:rPr lang="en-US" sz="1000" b="1" dirty="0" smtClean="0"/>
              <a:t>Surat </a:t>
            </a:r>
            <a:r>
              <a:rPr lang="en-US" sz="1000" b="1" dirty="0" smtClean="0"/>
              <a:t>keterangan</a:t>
            </a:r>
            <a:r>
              <a:rPr lang="id-ID" sz="1000" b="1" dirty="0" smtClean="0"/>
              <a:t> </a:t>
            </a:r>
            <a:r>
              <a:rPr lang="en-US" sz="1000" b="1" dirty="0" smtClean="0"/>
              <a:t>Pindah</a:t>
            </a:r>
            <a:r>
              <a:rPr lang="id-ID" sz="1000" b="1" dirty="0" smtClean="0"/>
              <a:t> </a:t>
            </a:r>
            <a:r>
              <a:rPr lang="en-US" sz="1000" b="1" dirty="0" smtClean="0"/>
              <a:t>Datang</a:t>
            </a:r>
            <a:r>
              <a:rPr lang="id-ID" sz="1000" b="1" dirty="0" smtClean="0"/>
              <a:t> </a:t>
            </a:r>
            <a:r>
              <a:rPr lang="en-US" sz="1000" b="1" dirty="0" smtClean="0"/>
              <a:t>(SKPWNI</a:t>
            </a:r>
            <a:r>
              <a:rPr lang="en-US" sz="1000" b="1" dirty="0" smtClean="0"/>
              <a:t>) </a:t>
            </a:r>
            <a:r>
              <a:rPr lang="en-US" sz="1000" b="1" dirty="0" smtClean="0"/>
              <a:t>bagi</a:t>
            </a:r>
            <a:r>
              <a:rPr lang="id-ID" sz="1000" b="1" dirty="0" smtClean="0"/>
              <a:t> </a:t>
            </a:r>
            <a:r>
              <a:rPr lang="en-US" sz="1000" b="1" dirty="0" smtClean="0"/>
              <a:t>penduduk </a:t>
            </a:r>
            <a:r>
              <a:rPr lang="en-US" sz="1000" b="1" dirty="0" smtClean="0"/>
              <a:t>yang </a:t>
            </a:r>
            <a:r>
              <a:rPr lang="en-US" sz="1000" b="1" dirty="0" smtClean="0"/>
              <a:t>pindah</a:t>
            </a:r>
            <a:r>
              <a:rPr lang="id-ID" sz="1000" b="1" dirty="0" smtClean="0"/>
              <a:t> </a:t>
            </a:r>
            <a:r>
              <a:rPr lang="en-US" sz="1000" b="1" dirty="0" smtClean="0"/>
              <a:t>dari</a:t>
            </a:r>
            <a:r>
              <a:rPr lang="id-ID" sz="1000" b="1" dirty="0" smtClean="0"/>
              <a:t> </a:t>
            </a:r>
            <a:r>
              <a:rPr lang="en-US" sz="1000" b="1" dirty="0" smtClean="0"/>
              <a:t>daerah </a:t>
            </a:r>
            <a:r>
              <a:rPr lang="en-US" sz="1000" b="1" dirty="0" smtClean="0"/>
              <a:t>lain dalam wilayah NKRI;</a:t>
            </a:r>
            <a:endParaRPr lang="id-ID" sz="1000" dirty="0" smtClean="0"/>
          </a:p>
          <a:p>
            <a:pPr marL="228600" indent="-228600">
              <a:buFont typeface="+mj-lt"/>
              <a:buAutoNum type="arabicPeriod"/>
            </a:pPr>
            <a:r>
              <a:rPr lang="en-US" sz="1000" b="1" dirty="0" smtClean="0"/>
              <a:t>Memperlihatkan</a:t>
            </a:r>
            <a:r>
              <a:rPr lang="id-ID" sz="1000" b="1" dirty="0" smtClean="0"/>
              <a:t> </a:t>
            </a:r>
            <a:r>
              <a:rPr lang="en-US" sz="1000" b="1" dirty="0" smtClean="0"/>
              <a:t>Dokumen</a:t>
            </a:r>
            <a:r>
              <a:rPr lang="id-ID" sz="1000" b="1" dirty="0" smtClean="0"/>
              <a:t> </a:t>
            </a:r>
            <a:r>
              <a:rPr lang="en-US" sz="1000" b="1" dirty="0" smtClean="0"/>
              <a:t>Penting </a:t>
            </a:r>
            <a:r>
              <a:rPr lang="en-US" sz="1000" b="1" dirty="0" smtClean="0"/>
              <a:t>yang </a:t>
            </a:r>
            <a:r>
              <a:rPr lang="en-US" sz="1000" b="1" dirty="0" smtClean="0"/>
              <a:t>dimiliki</a:t>
            </a:r>
            <a:r>
              <a:rPr lang="id-ID" sz="1000" b="1" dirty="0" smtClean="0"/>
              <a:t> </a:t>
            </a:r>
            <a:r>
              <a:rPr lang="en-US" sz="1000" b="1" dirty="0" smtClean="0"/>
              <a:t>seperti </a:t>
            </a:r>
            <a:r>
              <a:rPr lang="en-US" sz="1000" b="1" dirty="0" smtClean="0"/>
              <a:t>Ijazah, Rapor, Buku Nikah </a:t>
            </a:r>
            <a:r>
              <a:rPr lang="en-US" sz="1000" b="1" dirty="0" smtClean="0"/>
              <a:t>atau</a:t>
            </a:r>
            <a:r>
              <a:rPr lang="id-ID" sz="1000" b="1" dirty="0" smtClean="0"/>
              <a:t> </a:t>
            </a:r>
            <a:r>
              <a:rPr lang="en-US" sz="1000" b="1" dirty="0" smtClean="0"/>
              <a:t>Kutipan</a:t>
            </a:r>
            <a:r>
              <a:rPr lang="id-ID" sz="1000" b="1" dirty="0" smtClean="0"/>
              <a:t> </a:t>
            </a:r>
            <a:r>
              <a:rPr lang="en-US" sz="1000" b="1" dirty="0" smtClean="0"/>
              <a:t>Akta</a:t>
            </a:r>
            <a:r>
              <a:rPr lang="id-ID" sz="1000" b="1" dirty="0" smtClean="0"/>
              <a:t> </a:t>
            </a:r>
            <a:r>
              <a:rPr lang="en-US" sz="1000" b="1" dirty="0" smtClean="0"/>
              <a:t>Perkawinan</a:t>
            </a:r>
            <a:r>
              <a:rPr lang="en-US" sz="1000" b="1" dirty="0" smtClean="0"/>
              <a:t>, </a:t>
            </a:r>
            <a:r>
              <a:rPr lang="en-US" sz="1000" b="1" dirty="0" smtClean="0"/>
              <a:t>Kutipan</a:t>
            </a:r>
            <a:r>
              <a:rPr lang="id-ID" sz="1000" b="1" dirty="0" smtClean="0"/>
              <a:t> </a:t>
            </a:r>
            <a:r>
              <a:rPr lang="en-US" sz="1000" b="1" dirty="0" smtClean="0"/>
              <a:t>AktaKelahiran</a:t>
            </a:r>
            <a:r>
              <a:rPr lang="en-US" sz="1000" b="1" dirty="0" smtClean="0"/>
              <a:t>, SK Pengangkatan PNS/BUMN/Swasta dan Paspor; </a:t>
            </a:r>
            <a:endParaRPr lang="id-ID" sz="1000" dirty="0" smtClean="0"/>
          </a:p>
          <a:p>
            <a:pPr marL="228600" indent="-228600">
              <a:buFont typeface="+mj-lt"/>
              <a:buAutoNum type="arabicPeriod"/>
            </a:pPr>
            <a:r>
              <a:rPr lang="en-US" sz="1000" b="1" dirty="0" smtClean="0"/>
              <a:t>KTP-el  asli (</a:t>
            </a:r>
            <a:r>
              <a:rPr lang="en-US" sz="1000" b="1" dirty="0" smtClean="0"/>
              <a:t>apabila</a:t>
            </a:r>
            <a:r>
              <a:rPr lang="id-ID" sz="1000" b="1" dirty="0" smtClean="0"/>
              <a:t> </a:t>
            </a:r>
            <a:r>
              <a:rPr lang="en-US" sz="1000" b="1" dirty="0" smtClean="0"/>
              <a:t>belum</a:t>
            </a:r>
            <a:r>
              <a:rPr lang="id-ID" sz="1000" b="1" dirty="0" smtClean="0"/>
              <a:t> </a:t>
            </a:r>
            <a:r>
              <a:rPr lang="en-US" sz="1000" b="1" dirty="0" smtClean="0"/>
              <a:t>ditarik</a:t>
            </a:r>
            <a:r>
              <a:rPr lang="id-ID" sz="1000" b="1" dirty="0" smtClean="0"/>
              <a:t> </a:t>
            </a:r>
            <a:r>
              <a:rPr lang="en-US" sz="1000" b="1" dirty="0" smtClean="0"/>
              <a:t>dari</a:t>
            </a:r>
            <a:r>
              <a:rPr lang="id-ID" sz="1000" b="1" dirty="0" smtClean="0"/>
              <a:t> </a:t>
            </a:r>
            <a:r>
              <a:rPr lang="en-US" sz="1000" b="1" dirty="0" smtClean="0"/>
              <a:t>daerah</a:t>
            </a:r>
            <a:r>
              <a:rPr lang="id-ID" sz="1000" b="1" dirty="0" smtClean="0"/>
              <a:t> </a:t>
            </a:r>
            <a:r>
              <a:rPr lang="en-US" sz="1000" b="1" dirty="0" smtClean="0"/>
              <a:t>asal</a:t>
            </a:r>
            <a:r>
              <a:rPr lang="en-US" sz="1000" b="1" dirty="0" smtClean="0"/>
              <a:t>);</a:t>
            </a:r>
            <a:r>
              <a:rPr lang="id-ID" sz="1000" b="1" dirty="0" smtClean="0"/>
              <a:t> dan </a:t>
            </a:r>
            <a:endParaRPr lang="id-ID" sz="1000" dirty="0" smtClean="0"/>
          </a:p>
          <a:p>
            <a:pPr marL="228600" indent="-228600">
              <a:buFont typeface="+mj-lt"/>
              <a:buAutoNum type="arabicPeriod"/>
            </a:pPr>
            <a:r>
              <a:rPr lang="id-ID" sz="1000" b="1" dirty="0" smtClean="0"/>
              <a:t>Mengisi Formulir F1.03 Permohonan.</a:t>
            </a:r>
          </a:p>
        </p:txBody>
      </p:sp>
      <p:sp>
        <p:nvSpPr>
          <p:cNvPr id="20" name="Title 19"/>
          <p:cNvSpPr>
            <a:spLocks noGrp="1"/>
          </p:cNvSpPr>
          <p:nvPr>
            <p:ph type="title"/>
          </p:nvPr>
        </p:nvSpPr>
        <p:spPr>
          <a:xfrm>
            <a:off x="8072462" y="71414"/>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22" name="Picture 21" descr="3eb44c13-51d6-4b69-bbbd-36a5f9be6343.jpg"/>
          <p:cNvPicPr>
            <a:picLocks noChangeAspect="1"/>
          </p:cNvPicPr>
          <p:nvPr/>
        </p:nvPicPr>
        <p:blipFill>
          <a:blip r:embed="rId6" cstate="print"/>
          <a:stretch>
            <a:fillRect/>
          </a:stretch>
        </p:blipFill>
        <p:spPr>
          <a:xfrm>
            <a:off x="6707202" y="1142984"/>
            <a:ext cx="1936764" cy="1089430"/>
          </a:xfrm>
          <a:prstGeom prst="rect">
            <a:avLst/>
          </a:prstGeom>
        </p:spPr>
      </p:pic>
      <p:pic>
        <p:nvPicPr>
          <p:cNvPr id="19" name="Picture 18" descr="indragiri hilir.png"/>
          <p:cNvPicPr>
            <a:picLocks noChangeAspect="1"/>
          </p:cNvPicPr>
          <p:nvPr/>
        </p:nvPicPr>
        <p:blipFill>
          <a:blip r:embed="rId7" cstate="print"/>
          <a:srcRect l="24557" r="20575"/>
          <a:stretch>
            <a:fillRect/>
          </a:stretch>
        </p:blipFill>
        <p:spPr>
          <a:xfrm>
            <a:off x="7715272" y="142852"/>
            <a:ext cx="428628" cy="5859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indragiri hilir.png"/>
          <p:cNvPicPr>
            <a:picLocks noChangeAspect="1"/>
          </p:cNvPicPr>
          <p:nvPr/>
        </p:nvPicPr>
        <p:blipFill>
          <a:blip r:embed="rId2" cstate="print"/>
          <a:srcRect l="24557" r="20575"/>
          <a:stretch>
            <a:fillRect/>
          </a:stretch>
        </p:blipFill>
        <p:spPr>
          <a:xfrm>
            <a:off x="7643834" y="128456"/>
            <a:ext cx="428628" cy="585900"/>
          </a:xfrm>
          <a:prstGeom prst="rect">
            <a:avLst/>
          </a:prstGeom>
        </p:spPr>
      </p:pic>
      <p:sp>
        <p:nvSpPr>
          <p:cNvPr id="5" name="Rectangle 4"/>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1" name="Picture 20" descr="—Pngtree—snow scene_5054060.png"/>
          <p:cNvPicPr>
            <a:picLocks noChangeAspect="1"/>
          </p:cNvPicPr>
          <p:nvPr/>
        </p:nvPicPr>
        <p:blipFill>
          <a:blip r:embed="rId3"/>
          <a:stretch>
            <a:fillRect/>
          </a:stretch>
        </p:blipFill>
        <p:spPr>
          <a:xfrm>
            <a:off x="0" y="0"/>
            <a:ext cx="9144000" cy="9144000"/>
          </a:xfrm>
          <a:prstGeom prst="rect">
            <a:avLst/>
          </a:prstGeom>
        </p:spPr>
      </p:pic>
      <p:sp>
        <p:nvSpPr>
          <p:cNvPr id="11" name="Rounded Rectangle 10"/>
          <p:cNvSpPr/>
          <p:nvPr/>
        </p:nvSpPr>
        <p:spPr>
          <a:xfrm>
            <a:off x="4500562" y="2857496"/>
            <a:ext cx="4429156" cy="192882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1000" b="1" dirty="0" smtClean="0"/>
              <a:t>Persyaratan </a:t>
            </a:r>
          </a:p>
          <a:p>
            <a:pPr>
              <a:buFont typeface="Wingdings" pitchFamily="2" charset="2"/>
              <a:buChar char="ü"/>
            </a:pPr>
            <a:r>
              <a:rPr lang="id-ID" sz="1000" b="1" dirty="0" smtClean="0"/>
              <a:t>     </a:t>
            </a:r>
            <a:r>
              <a:rPr lang="en-US" sz="1000" b="1" dirty="0" smtClean="0"/>
              <a:t>K</a:t>
            </a:r>
            <a:r>
              <a:rPr lang="id-ID" sz="1000" b="1" dirty="0" smtClean="0"/>
              <a:t>artu </a:t>
            </a:r>
            <a:r>
              <a:rPr lang="en-US" sz="1000" b="1" dirty="0" smtClean="0"/>
              <a:t>K</a:t>
            </a:r>
            <a:r>
              <a:rPr lang="id-ID" sz="1000" b="1" dirty="0" smtClean="0"/>
              <a:t>eluarga</a:t>
            </a:r>
            <a:r>
              <a:rPr lang="en-US" sz="1000" b="1" dirty="0" smtClean="0"/>
              <a:t> karena</a:t>
            </a:r>
            <a:r>
              <a:rPr lang="id-ID" sz="1000" b="1" dirty="0" smtClean="0"/>
              <a:t> </a:t>
            </a:r>
            <a:r>
              <a:rPr lang="en-US" sz="1000" b="1" dirty="0" smtClean="0"/>
              <a:t>rusak, pembetulan</a:t>
            </a:r>
            <a:r>
              <a:rPr lang="id-ID" sz="1000" b="1" dirty="0" smtClean="0"/>
              <a:t> </a:t>
            </a:r>
            <a:r>
              <a:rPr lang="en-US" sz="1000" b="1" dirty="0" smtClean="0"/>
              <a:t>akibat</a:t>
            </a:r>
            <a:r>
              <a:rPr lang="id-ID" sz="1000" b="1" dirty="0" smtClean="0"/>
              <a:t> </a:t>
            </a:r>
            <a:r>
              <a:rPr lang="en-US" sz="1000" b="1" dirty="0" smtClean="0"/>
              <a:t>kesalahan</a:t>
            </a:r>
            <a:r>
              <a:rPr lang="id-ID" sz="1000" b="1" dirty="0" smtClean="0"/>
              <a:t> </a:t>
            </a:r>
            <a:r>
              <a:rPr lang="en-US" sz="1000" b="1" dirty="0" smtClean="0"/>
              <a:t>tulis dan perubahan</a:t>
            </a:r>
            <a:r>
              <a:rPr lang="id-ID" sz="1000" b="1" dirty="0" smtClean="0"/>
              <a:t> </a:t>
            </a:r>
            <a:r>
              <a:rPr lang="en-US" sz="1000" b="1" dirty="0" smtClean="0"/>
              <a:t>elemen</a:t>
            </a:r>
            <a:r>
              <a:rPr lang="id-ID" sz="1000" b="1" dirty="0" smtClean="0"/>
              <a:t> </a:t>
            </a:r>
            <a:r>
              <a:rPr lang="en-US" sz="1000" b="1" dirty="0" smtClean="0"/>
              <a:t>data :</a:t>
            </a:r>
            <a:endParaRPr lang="id-ID" sz="1000" dirty="0" smtClean="0"/>
          </a:p>
          <a:p>
            <a:pPr marL="228600" lvl="0" indent="-228600">
              <a:buFont typeface="+mj-lt"/>
              <a:buAutoNum type="arabicPeriod"/>
            </a:pPr>
            <a:r>
              <a:rPr lang="en-US" sz="1000" b="1" dirty="0" smtClean="0"/>
              <a:t>KK asli; </a:t>
            </a:r>
            <a:endParaRPr lang="id-ID" sz="1000" dirty="0" smtClean="0"/>
          </a:p>
          <a:p>
            <a:pPr marL="228600" lvl="0" indent="-228600">
              <a:buFont typeface="+mj-lt"/>
              <a:buAutoNum type="arabicPeriod"/>
            </a:pPr>
            <a:r>
              <a:rPr lang="en-US" sz="1000" b="1" dirty="0" smtClean="0"/>
              <a:t>Memperlihatkan</a:t>
            </a:r>
            <a:r>
              <a:rPr lang="id-ID" sz="1000" b="1" dirty="0" smtClean="0"/>
              <a:t> </a:t>
            </a:r>
            <a:r>
              <a:rPr lang="en-US" sz="1000" b="1" dirty="0" smtClean="0"/>
              <a:t>Dokumen</a:t>
            </a:r>
            <a:r>
              <a:rPr lang="id-ID" sz="1000" b="1" dirty="0" smtClean="0"/>
              <a:t> </a:t>
            </a:r>
            <a:r>
              <a:rPr lang="en-US" sz="1000" b="1" dirty="0" smtClean="0"/>
              <a:t>Penting </a:t>
            </a:r>
            <a:r>
              <a:rPr lang="en-US" sz="1000" b="1" dirty="0" smtClean="0"/>
              <a:t>yang </a:t>
            </a:r>
            <a:r>
              <a:rPr lang="en-US" sz="1000" b="1" dirty="0" smtClean="0"/>
              <a:t>dimiliki</a:t>
            </a:r>
            <a:r>
              <a:rPr lang="id-ID" sz="1000" b="1" dirty="0" smtClean="0"/>
              <a:t> </a:t>
            </a:r>
            <a:r>
              <a:rPr lang="en-US" sz="1000" b="1" dirty="0" smtClean="0"/>
              <a:t>seperti </a:t>
            </a:r>
            <a:r>
              <a:rPr lang="en-US" sz="1000" b="1" dirty="0" smtClean="0"/>
              <a:t>Ijazah, Rapor, Buku Nikah </a:t>
            </a:r>
            <a:r>
              <a:rPr lang="en-US" sz="1000" b="1" dirty="0" smtClean="0"/>
              <a:t>atau</a:t>
            </a:r>
            <a:r>
              <a:rPr lang="id-ID" sz="1000" b="1" dirty="0" smtClean="0"/>
              <a:t> </a:t>
            </a:r>
            <a:r>
              <a:rPr lang="en-US" sz="1000" b="1" dirty="0" smtClean="0"/>
              <a:t>Kutipan</a:t>
            </a:r>
            <a:r>
              <a:rPr lang="id-ID" sz="1000" b="1" dirty="0" smtClean="0"/>
              <a:t> </a:t>
            </a:r>
            <a:r>
              <a:rPr lang="en-US" sz="1000" b="1" dirty="0" smtClean="0"/>
              <a:t>Akta</a:t>
            </a:r>
            <a:r>
              <a:rPr lang="id-ID" sz="1000" b="1" dirty="0" smtClean="0"/>
              <a:t> </a:t>
            </a:r>
            <a:r>
              <a:rPr lang="en-US" sz="1000" b="1" dirty="0" smtClean="0"/>
              <a:t>Perkawinan</a:t>
            </a:r>
            <a:r>
              <a:rPr lang="en-US" sz="1000" b="1" dirty="0" smtClean="0"/>
              <a:t>, </a:t>
            </a:r>
            <a:r>
              <a:rPr lang="en-US" sz="1000" b="1" dirty="0" smtClean="0"/>
              <a:t>Kutipan</a:t>
            </a:r>
            <a:r>
              <a:rPr lang="id-ID" sz="1000" b="1" dirty="0" smtClean="0"/>
              <a:t> </a:t>
            </a:r>
            <a:r>
              <a:rPr lang="en-US" sz="1000" b="1" dirty="0" smtClean="0"/>
              <a:t>Akta</a:t>
            </a:r>
            <a:r>
              <a:rPr lang="id-ID" sz="1000" b="1" dirty="0" smtClean="0"/>
              <a:t> </a:t>
            </a:r>
            <a:r>
              <a:rPr lang="en-US" sz="1000" b="1" dirty="0" smtClean="0"/>
              <a:t>Kelahiran</a:t>
            </a:r>
            <a:r>
              <a:rPr lang="en-US" sz="1000" b="1" dirty="0" smtClean="0"/>
              <a:t>, SK Pengangkatan PNS / BUMN / Swasta dan Paspor</a:t>
            </a:r>
            <a:r>
              <a:rPr lang="id-ID" sz="1000" b="1" dirty="0" smtClean="0"/>
              <a:t>;</a:t>
            </a:r>
            <a:endParaRPr lang="id-ID" sz="1000" dirty="0" smtClean="0"/>
          </a:p>
          <a:p>
            <a:pPr marL="228600" lvl="0" indent="-228600">
              <a:buFont typeface="+mj-lt"/>
              <a:buAutoNum type="arabicPeriod"/>
            </a:pPr>
            <a:r>
              <a:rPr lang="id-ID" sz="1000" b="1" dirty="0" smtClean="0"/>
              <a:t>Surat pernyataan penyebab terjadinya hilang atau rusak dibuat oleh penduduk yang bersangkutan; dan</a:t>
            </a:r>
            <a:endParaRPr lang="id-ID" sz="1000" dirty="0" smtClean="0"/>
          </a:p>
          <a:p>
            <a:pPr marL="228600" indent="-228600">
              <a:buFont typeface="+mj-lt"/>
              <a:buAutoNum type="arabicPeriod"/>
            </a:pPr>
            <a:r>
              <a:rPr lang="id-ID" sz="1000" b="1" dirty="0" smtClean="0"/>
              <a:t>Mengisi F1.02 Formulir Pendaftaran Peristiwa Kependudukan.</a:t>
            </a:r>
            <a:endParaRPr lang="id-ID" sz="1000" dirty="0"/>
          </a:p>
        </p:txBody>
      </p:sp>
      <p:sp>
        <p:nvSpPr>
          <p:cNvPr id="13" name="Rounded Rectangle 12"/>
          <p:cNvSpPr/>
          <p:nvPr/>
        </p:nvSpPr>
        <p:spPr>
          <a:xfrm>
            <a:off x="214282" y="3357562"/>
            <a:ext cx="4071966" cy="14287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900" b="1" dirty="0" smtClean="0"/>
              <a:t>Jangka waktu </a:t>
            </a:r>
          </a:p>
          <a:p>
            <a:pPr marL="342900" indent="-342900"/>
            <a:r>
              <a:rPr lang="id-ID" sz="900" b="1" dirty="0" smtClean="0"/>
              <a:t>3 Hari :</a:t>
            </a:r>
          </a:p>
          <a:p>
            <a:pPr marL="342900" indent="-342900"/>
            <a:r>
              <a:rPr lang="id-ID" sz="900" b="1" dirty="0" smtClean="0"/>
              <a:t>	TTE; dan </a:t>
            </a:r>
          </a:p>
          <a:p>
            <a:pPr marL="342900" indent="-342900"/>
            <a:r>
              <a:rPr lang="id-ID" sz="900" b="1" dirty="0" smtClean="0"/>
              <a:t>	Setelah persyaratan dinyatakan lengkap oleh petugas pelayanan dan tidak terjadi gangguan pada  jaringan komunikasi data, dan atau sarana dan prasarana yang dibutuhkan untuk penyelesaian dokumen.</a:t>
            </a:r>
          </a:p>
          <a:p>
            <a:pPr marL="342900" indent="-342900"/>
            <a:r>
              <a:rPr lang="id-ID" sz="900" b="1" dirty="0" smtClean="0"/>
              <a:t>3 Hari Lebih:</a:t>
            </a:r>
          </a:p>
          <a:p>
            <a:pPr marL="342900" indent="-342900"/>
            <a:r>
              <a:rPr lang="id-ID" sz="900" b="1" dirty="0" smtClean="0"/>
              <a:t>	Jika persyaratan tidak lengkap, jaringan terganggu dan sarana prasarana tidak mendukung</a:t>
            </a:r>
            <a:r>
              <a:rPr lang="id-ID" sz="700" b="1" dirty="0" smtClean="0"/>
              <a:t>.</a:t>
            </a:r>
          </a:p>
        </p:txBody>
      </p:sp>
      <p:sp>
        <p:nvSpPr>
          <p:cNvPr id="14" name="Rounded Rectangle 13"/>
          <p:cNvSpPr/>
          <p:nvPr/>
        </p:nvSpPr>
        <p:spPr>
          <a:xfrm>
            <a:off x="4857752" y="4929198"/>
            <a:ext cx="4071966" cy="16430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4"/>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5"/>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pic>
        <p:nvPicPr>
          <p:cNvPr id="7" name="Picture 6" descr="43223fd37625bc0dc9ef87687749711d.png"/>
          <p:cNvPicPr>
            <a:picLocks noChangeAspect="1"/>
          </p:cNvPicPr>
          <p:nvPr/>
        </p:nvPicPr>
        <p:blipFill>
          <a:blip r:embed="rId6"/>
          <a:stretch>
            <a:fillRect/>
          </a:stretch>
        </p:blipFill>
        <p:spPr>
          <a:xfrm rot="18359683">
            <a:off x="116987" y="5301456"/>
            <a:ext cx="1685196" cy="1501200"/>
          </a:xfrm>
          <a:prstGeom prst="rect">
            <a:avLst/>
          </a:prstGeom>
        </p:spPr>
      </p:pic>
      <p:sp>
        <p:nvSpPr>
          <p:cNvPr id="17" name="Rectangle 16"/>
          <p:cNvSpPr/>
          <p:nvPr/>
        </p:nvSpPr>
        <p:spPr>
          <a:xfrm>
            <a:off x="2000232" y="142852"/>
            <a:ext cx="5572164"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050" b="1" dirty="0" smtClean="0"/>
              <a:t>SOP PELAYANAN NASI UDUK</a:t>
            </a:r>
            <a:br>
              <a:rPr lang="id-ID" sz="1050" b="1" dirty="0" smtClean="0"/>
            </a:br>
            <a:r>
              <a:rPr lang="en-US" sz="1050" b="1" dirty="0" smtClean="0"/>
              <a:t> KARTU KELUARGA KARENA HILANG ATAU RUSAK, PEMBETULAN AKIBAT KESALAHAN TULIS DAN PERUBAHAN ELEMEN DATA</a:t>
            </a:r>
            <a:endParaRPr lang="id-ID" sz="1050" b="1" dirty="0" smtClean="0"/>
          </a:p>
        </p:txBody>
      </p:sp>
      <p:sp>
        <p:nvSpPr>
          <p:cNvPr id="16" name="Rounded Rectangle 15"/>
          <p:cNvSpPr/>
          <p:nvPr/>
        </p:nvSpPr>
        <p:spPr>
          <a:xfrm rot="5400000">
            <a:off x="3571868" y="5500702"/>
            <a:ext cx="1785950" cy="50006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b="1" dirty="0" smtClean="0"/>
              <a:t>Biaya Pelayanan GRATIS</a:t>
            </a:r>
          </a:p>
        </p:txBody>
      </p:sp>
      <p:sp>
        <p:nvSpPr>
          <p:cNvPr id="18" name="Rounded Rectangle 17"/>
          <p:cNvSpPr/>
          <p:nvPr/>
        </p:nvSpPr>
        <p:spPr>
          <a:xfrm>
            <a:off x="366682" y="4929198"/>
            <a:ext cx="3705252" cy="2857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1400" b="1" dirty="0" smtClean="0"/>
              <a:t>Produk Pelayanan : Kartu Keluarga</a:t>
            </a:r>
          </a:p>
        </p:txBody>
      </p:sp>
      <p:sp>
        <p:nvSpPr>
          <p:cNvPr id="6" name="Rounded Rectangle 5"/>
          <p:cNvSpPr/>
          <p:nvPr/>
        </p:nvSpPr>
        <p:spPr>
          <a:xfrm>
            <a:off x="4500562" y="1285860"/>
            <a:ext cx="4429156" cy="150019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900" b="1" dirty="0" smtClean="0"/>
              <a:t>Persyaratan </a:t>
            </a:r>
          </a:p>
          <a:p>
            <a:pPr marL="342900" lvl="0" indent="-342900">
              <a:buFont typeface="Wingdings" pitchFamily="2" charset="2"/>
              <a:buChar char="ü"/>
            </a:pPr>
            <a:r>
              <a:rPr lang="id-ID" sz="900" b="1" dirty="0" smtClean="0"/>
              <a:t>Kartu Keluarga Karena Hilang</a:t>
            </a:r>
            <a:r>
              <a:rPr lang="en-US" sz="900" b="1" dirty="0" smtClean="0"/>
              <a:t>:</a:t>
            </a:r>
            <a:endParaRPr lang="id-ID" sz="900" b="1" dirty="0" smtClean="0"/>
          </a:p>
          <a:p>
            <a:pPr marL="228600" lvl="0" indent="-228600">
              <a:buFont typeface="+mj-lt"/>
              <a:buAutoNum type="arabicPeriod"/>
            </a:pPr>
            <a:r>
              <a:rPr lang="en-US" sz="900" b="1" dirty="0" smtClean="0"/>
              <a:t>Surat Keterangan</a:t>
            </a:r>
            <a:r>
              <a:rPr lang="id-ID" sz="900" b="1" dirty="0" smtClean="0"/>
              <a:t> </a:t>
            </a:r>
            <a:r>
              <a:rPr lang="en-US" sz="900" b="1" dirty="0" smtClean="0"/>
              <a:t>Hilang KK</a:t>
            </a:r>
            <a:r>
              <a:rPr lang="id-ID" sz="900" b="1" dirty="0" smtClean="0"/>
              <a:t> dari pihak Kepolisian</a:t>
            </a:r>
            <a:r>
              <a:rPr lang="en-US" sz="900" b="1" dirty="0" smtClean="0"/>
              <a:t>; </a:t>
            </a:r>
            <a:endParaRPr lang="id-ID" sz="900" dirty="0" smtClean="0"/>
          </a:p>
          <a:p>
            <a:pPr marL="228600" lvl="0" indent="-228600">
              <a:buFont typeface="+mj-lt"/>
              <a:buAutoNum type="arabicPeriod"/>
            </a:pPr>
            <a:r>
              <a:rPr lang="en-US" sz="900" b="1" dirty="0" smtClean="0"/>
              <a:t>Memperlihatkan</a:t>
            </a:r>
            <a:r>
              <a:rPr lang="id-ID" sz="900" b="1" dirty="0" smtClean="0"/>
              <a:t> </a:t>
            </a:r>
            <a:r>
              <a:rPr lang="en-US" sz="900" b="1" dirty="0" smtClean="0"/>
              <a:t>Dokumen</a:t>
            </a:r>
            <a:r>
              <a:rPr lang="id-ID" sz="900" b="1" dirty="0" smtClean="0"/>
              <a:t> </a:t>
            </a:r>
            <a:r>
              <a:rPr lang="en-US" sz="900" b="1" dirty="0" smtClean="0"/>
              <a:t>Penting yang dimiliki</a:t>
            </a:r>
            <a:r>
              <a:rPr lang="id-ID" sz="900" b="1" dirty="0" smtClean="0"/>
              <a:t> </a:t>
            </a:r>
            <a:r>
              <a:rPr lang="en-US" sz="900" b="1" dirty="0" smtClean="0"/>
              <a:t>seperti Ijazah, Rapor, Buku Nikah atau</a:t>
            </a:r>
            <a:r>
              <a:rPr lang="id-ID" sz="900" b="1" dirty="0" smtClean="0"/>
              <a:t> </a:t>
            </a:r>
            <a:r>
              <a:rPr lang="en-US" sz="900" b="1" dirty="0" smtClean="0"/>
              <a:t>Kutipan</a:t>
            </a:r>
            <a:r>
              <a:rPr lang="id-ID" sz="900" b="1" dirty="0" smtClean="0"/>
              <a:t> </a:t>
            </a:r>
            <a:r>
              <a:rPr lang="en-US" sz="900" b="1" dirty="0" smtClean="0"/>
              <a:t>Akta</a:t>
            </a:r>
            <a:r>
              <a:rPr lang="id-ID" sz="900" b="1" dirty="0" smtClean="0"/>
              <a:t> </a:t>
            </a:r>
            <a:r>
              <a:rPr lang="en-US" sz="900" b="1" dirty="0" smtClean="0"/>
              <a:t>Perkawinan, Kutipan</a:t>
            </a:r>
            <a:r>
              <a:rPr lang="id-ID" sz="900" b="1" dirty="0" smtClean="0"/>
              <a:t> </a:t>
            </a:r>
            <a:r>
              <a:rPr lang="en-US" sz="900" b="1" dirty="0" smtClean="0"/>
              <a:t>Akta</a:t>
            </a:r>
            <a:r>
              <a:rPr lang="id-ID" sz="900" b="1" dirty="0" smtClean="0"/>
              <a:t> </a:t>
            </a:r>
            <a:r>
              <a:rPr lang="en-US" sz="900" b="1" dirty="0" smtClean="0"/>
              <a:t>Kelahiran, SK Pengangkatan PNS / BUMN / Swasta dan Paspor</a:t>
            </a:r>
            <a:r>
              <a:rPr lang="id-ID" sz="900" b="1" dirty="0" smtClean="0"/>
              <a:t>;</a:t>
            </a:r>
            <a:endParaRPr lang="id-ID" sz="900" dirty="0" smtClean="0"/>
          </a:p>
          <a:p>
            <a:pPr marL="228600" lvl="0" indent="-228600">
              <a:buFont typeface="+mj-lt"/>
              <a:buAutoNum type="arabicPeriod"/>
            </a:pPr>
            <a:r>
              <a:rPr lang="id-ID" sz="900" b="1" dirty="0" smtClean="0"/>
              <a:t>Surat pernyataan penyebab terjadinya hilang atau rusak dibuat oleh penduduk yang bersangkutan; dan</a:t>
            </a:r>
            <a:endParaRPr lang="id-ID" sz="900" dirty="0" smtClean="0"/>
          </a:p>
          <a:p>
            <a:pPr marL="228600" lvl="0" indent="-228600">
              <a:buFont typeface="+mj-lt"/>
              <a:buAutoNum type="arabicPeriod"/>
            </a:pPr>
            <a:r>
              <a:rPr lang="id-ID" sz="900" b="1" dirty="0" smtClean="0"/>
              <a:t>Mengisi F1-02 Formulir Pendaftaran Peristiwa Kependudukan</a:t>
            </a:r>
            <a:r>
              <a:rPr lang="id-ID" sz="800" b="1" dirty="0" smtClean="0"/>
              <a:t>.</a:t>
            </a:r>
            <a:endParaRPr lang="id-ID" sz="800" dirty="0"/>
          </a:p>
        </p:txBody>
      </p:sp>
      <p:sp>
        <p:nvSpPr>
          <p:cNvPr id="20" name="Title 19"/>
          <p:cNvSpPr>
            <a:spLocks noGrp="1"/>
          </p:cNvSpPr>
          <p:nvPr>
            <p:ph type="title"/>
          </p:nvPr>
        </p:nvSpPr>
        <p:spPr>
          <a:xfrm>
            <a:off x="8001024" y="71414"/>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sp>
        <p:nvSpPr>
          <p:cNvPr id="12" name="Rounded Rectangle 11"/>
          <p:cNvSpPr/>
          <p:nvPr/>
        </p:nvSpPr>
        <p:spPr>
          <a:xfrm>
            <a:off x="285720" y="1285860"/>
            <a:ext cx="4000528" cy="20002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15" name="Rounded Rectangle 14"/>
          <p:cNvSpPr/>
          <p:nvPr/>
        </p:nvSpPr>
        <p:spPr>
          <a:xfrm>
            <a:off x="642910" y="5357826"/>
            <a:ext cx="3071834"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a:t>
            </a:r>
            <a:r>
              <a:rPr lang="id-ID" sz="1100" dirty="0" smtClean="0"/>
              <a:t>009</a:t>
            </a:r>
            <a:endParaRPr lang="id-ID" sz="1100" dirty="0" smtClean="0"/>
          </a:p>
        </p:txBody>
      </p:sp>
      <p:pic>
        <p:nvPicPr>
          <p:cNvPr id="22" name="Picture 21" descr="3eb44c13-51d6-4b69-bbbd-36a5f9be6343.jpg"/>
          <p:cNvPicPr>
            <a:picLocks noChangeAspect="1"/>
          </p:cNvPicPr>
          <p:nvPr/>
        </p:nvPicPr>
        <p:blipFill>
          <a:blip r:embed="rId7" cstate="print"/>
          <a:stretch>
            <a:fillRect/>
          </a:stretch>
        </p:blipFill>
        <p:spPr>
          <a:xfrm>
            <a:off x="285720" y="214290"/>
            <a:ext cx="1571638" cy="884046"/>
          </a:xfrm>
          <a:prstGeom prst="rect">
            <a:avLst/>
          </a:prstGeom>
        </p:spPr>
      </p:pic>
      <p:pic>
        <p:nvPicPr>
          <p:cNvPr id="23" name="Picture 22" descr="indragiri hilir.png"/>
          <p:cNvPicPr>
            <a:picLocks noChangeAspect="1"/>
          </p:cNvPicPr>
          <p:nvPr/>
        </p:nvPicPr>
        <p:blipFill>
          <a:blip r:embed="rId2" cstate="print"/>
          <a:srcRect l="24557" r="20575"/>
          <a:stretch>
            <a:fillRect/>
          </a:stretch>
        </p:blipFill>
        <p:spPr>
          <a:xfrm>
            <a:off x="7643834" y="142852"/>
            <a:ext cx="428628" cy="5859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pic>
        <p:nvPicPr>
          <p:cNvPr id="16" name="Picture 15"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5" name="Rectangle 4"/>
          <p:cNvSpPr/>
          <p:nvPr/>
        </p:nvSpPr>
        <p:spPr>
          <a:xfrm>
            <a:off x="2071670" y="142852"/>
            <a:ext cx="5429288" cy="7143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b="1" dirty="0" smtClean="0"/>
              <a:t>SOP PELAYANAN NASI UDUK</a:t>
            </a:r>
            <a:br>
              <a:rPr lang="id-ID" b="1" dirty="0" smtClean="0"/>
            </a:br>
            <a:r>
              <a:rPr lang="id-ID" b="1" dirty="0" smtClean="0"/>
              <a:t>PENERBITAN AKTA KELAHIRAN</a:t>
            </a:r>
            <a:endParaRPr lang="id-ID" b="1" dirty="0"/>
          </a:p>
        </p:txBody>
      </p:sp>
      <p:sp>
        <p:nvSpPr>
          <p:cNvPr id="7" name="Rounded Rectangle 6"/>
          <p:cNvSpPr/>
          <p:nvPr/>
        </p:nvSpPr>
        <p:spPr>
          <a:xfrm>
            <a:off x="4857752" y="1071546"/>
            <a:ext cx="4143404" cy="22145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28600" lvl="0" indent="-228600" algn="ctr"/>
            <a:r>
              <a:rPr lang="id-ID" sz="800" b="1" dirty="0" smtClean="0"/>
              <a:t>Persyaratan</a:t>
            </a:r>
          </a:p>
          <a:p>
            <a:pPr marL="228600" lvl="0" indent="-228600">
              <a:buFont typeface="+mj-lt"/>
              <a:buAutoNum type="arabicPeriod"/>
            </a:pPr>
            <a:r>
              <a:rPr lang="en-US" sz="800" b="1" dirty="0" smtClean="0"/>
              <a:t>Fotocopy KK;</a:t>
            </a:r>
            <a:endParaRPr lang="id-ID" sz="800" dirty="0" smtClean="0"/>
          </a:p>
          <a:p>
            <a:pPr marL="228600" lvl="0" indent="-228600">
              <a:buFont typeface="+mj-lt"/>
              <a:buAutoNum type="arabicPeriod"/>
            </a:pPr>
            <a:r>
              <a:rPr lang="en-US" sz="800" b="1" dirty="0" smtClean="0"/>
              <a:t>Fotocopy KTP-el kedua</a:t>
            </a:r>
            <a:r>
              <a:rPr lang="id-ID" sz="800" b="1" dirty="0" smtClean="0"/>
              <a:t> </a:t>
            </a:r>
            <a:r>
              <a:rPr lang="en-US" sz="800" b="1" dirty="0" smtClean="0"/>
              <a:t>orangtua;</a:t>
            </a:r>
            <a:endParaRPr lang="id-ID" sz="800" dirty="0" smtClean="0"/>
          </a:p>
          <a:p>
            <a:pPr marL="228600" lvl="0" indent="-228600">
              <a:buFont typeface="+mj-lt"/>
              <a:buAutoNum type="arabicPeriod"/>
            </a:pPr>
            <a:r>
              <a:rPr lang="en-US" sz="800" b="1" dirty="0" smtClean="0"/>
              <a:t>Fotocopy KTP-el Saksi 1 Orang;</a:t>
            </a:r>
            <a:endParaRPr lang="id-ID" sz="800" dirty="0" smtClean="0"/>
          </a:p>
          <a:p>
            <a:pPr marL="228600" lvl="0" indent="-228600">
              <a:buFont typeface="+mj-lt"/>
              <a:buAutoNum type="arabicPeriod"/>
            </a:pPr>
            <a:r>
              <a:rPr lang="en-US" sz="800" b="1" dirty="0" smtClean="0"/>
              <a:t>Fotocopy</a:t>
            </a:r>
            <a:r>
              <a:rPr lang="id-ID" sz="800" b="1" dirty="0" smtClean="0"/>
              <a:t> </a:t>
            </a:r>
            <a:r>
              <a:rPr lang="en-US" sz="800" b="1" dirty="0" smtClean="0"/>
              <a:t>Buku </a:t>
            </a:r>
            <a:r>
              <a:rPr lang="en-US" sz="800" b="1" dirty="0" smtClean="0"/>
              <a:t>Nikah </a:t>
            </a:r>
            <a:r>
              <a:rPr lang="en-US" sz="800" b="1" dirty="0" smtClean="0"/>
              <a:t>orangtua</a:t>
            </a:r>
            <a:r>
              <a:rPr lang="id-ID" sz="800" b="1" dirty="0" smtClean="0"/>
              <a:t> </a:t>
            </a:r>
            <a:r>
              <a:rPr lang="en-US" sz="800" b="1" dirty="0" smtClean="0"/>
              <a:t>kandung </a:t>
            </a:r>
            <a:r>
              <a:rPr lang="en-US" sz="800" b="1" dirty="0" smtClean="0"/>
              <a:t>yang dilegalisir / </a:t>
            </a:r>
            <a:r>
              <a:rPr lang="en-US" sz="800" b="1" dirty="0" smtClean="0"/>
              <a:t>Fotocopy</a:t>
            </a:r>
            <a:r>
              <a:rPr lang="id-ID" sz="800" b="1" dirty="0" smtClean="0"/>
              <a:t> </a:t>
            </a:r>
            <a:r>
              <a:rPr lang="en-US" sz="800" b="1" dirty="0" smtClean="0"/>
              <a:t>Kutipan</a:t>
            </a:r>
            <a:r>
              <a:rPr lang="id-ID" sz="800" b="1" dirty="0" smtClean="0"/>
              <a:t> </a:t>
            </a:r>
            <a:r>
              <a:rPr lang="en-US" sz="800" b="1" dirty="0" smtClean="0"/>
              <a:t>Akta</a:t>
            </a:r>
            <a:r>
              <a:rPr lang="id-ID" sz="800" b="1" dirty="0" smtClean="0"/>
              <a:t> </a:t>
            </a:r>
            <a:r>
              <a:rPr lang="en-US" sz="800" b="1" dirty="0" smtClean="0"/>
              <a:t>Perkawinan</a:t>
            </a:r>
            <a:r>
              <a:rPr lang="id-ID" sz="800" b="1" dirty="0" smtClean="0"/>
              <a:t> </a:t>
            </a:r>
            <a:r>
              <a:rPr lang="en-US" sz="800" b="1" dirty="0" smtClean="0"/>
              <a:t>atau</a:t>
            </a:r>
            <a:r>
              <a:rPr lang="id-ID" sz="800" b="1" dirty="0" smtClean="0"/>
              <a:t> </a:t>
            </a:r>
            <a:r>
              <a:rPr lang="en-US" sz="800" b="1" dirty="0" smtClean="0"/>
              <a:t>menunjukkan</a:t>
            </a:r>
            <a:r>
              <a:rPr lang="id-ID" sz="800" b="1" dirty="0" smtClean="0"/>
              <a:t> </a:t>
            </a:r>
            <a:r>
              <a:rPr lang="en-US" sz="800" b="1" dirty="0" smtClean="0"/>
              <a:t>y</a:t>
            </a:r>
            <a:r>
              <a:rPr lang="id-ID" sz="800" b="1" dirty="0" smtClean="0"/>
              <a:t>an</a:t>
            </a:r>
            <a:r>
              <a:rPr lang="en-US" sz="800" b="1" dirty="0" smtClean="0"/>
              <a:t>g</a:t>
            </a:r>
            <a:r>
              <a:rPr lang="id-ID" sz="800" b="1" dirty="0" smtClean="0"/>
              <a:t> </a:t>
            </a:r>
            <a:r>
              <a:rPr lang="en-US" sz="800" b="1" dirty="0" smtClean="0"/>
              <a:t>asli</a:t>
            </a:r>
            <a:r>
              <a:rPr lang="id-ID" sz="800" b="1" dirty="0" smtClean="0"/>
              <a:t> </a:t>
            </a:r>
            <a:r>
              <a:rPr lang="en-US" sz="800" b="1" dirty="0" smtClean="0"/>
              <a:t>atau</a:t>
            </a:r>
            <a:r>
              <a:rPr lang="id-ID" sz="800" b="1" dirty="0" smtClean="0"/>
              <a:t> </a:t>
            </a:r>
            <a:r>
              <a:rPr lang="en-US" sz="800" b="1" dirty="0" smtClean="0"/>
              <a:t>mengisi Surat Pernyataan</a:t>
            </a:r>
            <a:r>
              <a:rPr lang="id-ID" sz="800" b="1" dirty="0" smtClean="0"/>
              <a:t> </a:t>
            </a:r>
            <a:r>
              <a:rPr lang="en-US" sz="800" b="1" dirty="0" smtClean="0"/>
              <a:t>Tanggung Jawab Mutlak( SPTJM ) Pasangan</a:t>
            </a:r>
            <a:r>
              <a:rPr lang="id-ID" sz="800" b="1" dirty="0" smtClean="0"/>
              <a:t> </a:t>
            </a:r>
            <a:r>
              <a:rPr lang="en-US" sz="800" b="1" dirty="0" smtClean="0"/>
              <a:t>Suami</a:t>
            </a:r>
            <a:r>
              <a:rPr lang="id-ID" sz="800" b="1" dirty="0" smtClean="0"/>
              <a:t> </a:t>
            </a:r>
            <a:r>
              <a:rPr lang="en-US" sz="800" b="1" dirty="0" smtClean="0"/>
              <a:t>Istri</a:t>
            </a:r>
            <a:r>
              <a:rPr lang="id-ID" sz="800" b="1" dirty="0" smtClean="0"/>
              <a:t> </a:t>
            </a:r>
            <a:r>
              <a:rPr lang="en-US" sz="800" b="1" dirty="0" smtClean="0"/>
              <a:t>bagi yang tidak</a:t>
            </a:r>
            <a:r>
              <a:rPr lang="id-ID" sz="800" b="1" dirty="0" smtClean="0"/>
              <a:t> </a:t>
            </a:r>
            <a:r>
              <a:rPr lang="en-US" sz="800" b="1" dirty="0" smtClean="0"/>
              <a:t>memiliki</a:t>
            </a:r>
            <a:r>
              <a:rPr lang="id-ID" sz="800" b="1" dirty="0" smtClean="0"/>
              <a:t> </a:t>
            </a:r>
            <a:r>
              <a:rPr lang="en-US" sz="800" b="1" dirty="0" smtClean="0"/>
              <a:t>Buku Nikah;</a:t>
            </a:r>
            <a:endParaRPr lang="id-ID" sz="800" dirty="0" smtClean="0"/>
          </a:p>
          <a:p>
            <a:pPr marL="228600" lvl="0" indent="-228600">
              <a:buFont typeface="+mj-lt"/>
              <a:buAutoNum type="arabicPeriod"/>
            </a:pPr>
            <a:r>
              <a:rPr lang="en-US" sz="800" b="1" dirty="0" smtClean="0"/>
              <a:t>Fotocopy Surat Cerai / Kutipan</a:t>
            </a:r>
            <a:r>
              <a:rPr lang="id-ID" sz="800" b="1" dirty="0" smtClean="0"/>
              <a:t> </a:t>
            </a:r>
            <a:r>
              <a:rPr lang="en-US" sz="800" b="1" dirty="0" smtClean="0"/>
              <a:t>Akta</a:t>
            </a:r>
            <a:r>
              <a:rPr lang="id-ID" sz="800" b="1" dirty="0" smtClean="0"/>
              <a:t> </a:t>
            </a:r>
            <a:r>
              <a:rPr lang="en-US" sz="800" b="1" dirty="0" smtClean="0"/>
              <a:t>Perceraian</a:t>
            </a:r>
            <a:r>
              <a:rPr lang="id-ID" sz="800" b="1" dirty="0" smtClean="0"/>
              <a:t> </a:t>
            </a:r>
            <a:r>
              <a:rPr lang="en-US" sz="800" b="1" dirty="0" smtClean="0"/>
              <a:t>jika</a:t>
            </a:r>
            <a:r>
              <a:rPr lang="id-ID" sz="800" b="1" dirty="0" smtClean="0"/>
              <a:t> </a:t>
            </a:r>
            <a:r>
              <a:rPr lang="en-US" sz="800" b="1" dirty="0" smtClean="0"/>
              <a:t>telah</a:t>
            </a:r>
            <a:r>
              <a:rPr lang="id-ID" sz="800" b="1" dirty="0" smtClean="0"/>
              <a:t> </a:t>
            </a:r>
            <a:r>
              <a:rPr lang="en-US" sz="800" b="1" dirty="0" smtClean="0"/>
              <a:t>terjadi</a:t>
            </a:r>
            <a:r>
              <a:rPr lang="id-ID" sz="800" b="1" dirty="0" smtClean="0"/>
              <a:t> </a:t>
            </a:r>
            <a:r>
              <a:rPr lang="en-US" sz="800" b="1" dirty="0" smtClean="0"/>
              <a:t>perceraian</a:t>
            </a:r>
            <a:r>
              <a:rPr lang="id-ID" sz="800" b="1" dirty="0" smtClean="0"/>
              <a:t> </a:t>
            </a:r>
            <a:r>
              <a:rPr lang="en-US" sz="800" b="1" dirty="0" smtClean="0"/>
              <a:t>pasangan</a:t>
            </a:r>
            <a:r>
              <a:rPr lang="id-ID" sz="800" b="1" dirty="0" smtClean="0"/>
              <a:t> </a:t>
            </a:r>
            <a:r>
              <a:rPr lang="en-US" sz="800" b="1" dirty="0" smtClean="0"/>
              <a:t>suami</a:t>
            </a:r>
            <a:r>
              <a:rPr lang="id-ID" sz="800" b="1" dirty="0" smtClean="0"/>
              <a:t> </a:t>
            </a:r>
            <a:r>
              <a:rPr lang="en-US" sz="800" b="1" dirty="0" smtClean="0"/>
              <a:t>istri;</a:t>
            </a:r>
            <a:endParaRPr lang="id-ID" sz="800" dirty="0" smtClean="0"/>
          </a:p>
          <a:p>
            <a:pPr marL="228600" lvl="0" indent="-228600">
              <a:buFont typeface="+mj-lt"/>
              <a:buAutoNum type="arabicPeriod"/>
            </a:pPr>
            <a:r>
              <a:rPr lang="en-US" sz="800" b="1" dirty="0" smtClean="0"/>
              <a:t>Asli Surat Keterangan</a:t>
            </a:r>
            <a:r>
              <a:rPr lang="id-ID" sz="800" b="1" dirty="0" smtClean="0"/>
              <a:t> </a:t>
            </a:r>
            <a:r>
              <a:rPr lang="en-US" sz="800" b="1" dirty="0" smtClean="0"/>
              <a:t>Kelahiran</a:t>
            </a:r>
            <a:r>
              <a:rPr lang="id-ID" sz="800" b="1" dirty="0" smtClean="0"/>
              <a:t> </a:t>
            </a:r>
            <a:r>
              <a:rPr lang="en-US" sz="800" b="1" dirty="0" smtClean="0"/>
              <a:t>dari</a:t>
            </a:r>
            <a:r>
              <a:rPr lang="id-ID" sz="800" b="1" dirty="0" smtClean="0"/>
              <a:t> </a:t>
            </a:r>
            <a:r>
              <a:rPr lang="en-US" sz="800" b="1" dirty="0" smtClean="0"/>
              <a:t>penolong</a:t>
            </a:r>
            <a:r>
              <a:rPr lang="id-ID" sz="800" b="1" dirty="0" smtClean="0"/>
              <a:t> </a:t>
            </a:r>
            <a:r>
              <a:rPr lang="en-US" sz="800" b="1" dirty="0" smtClean="0"/>
              <a:t>kelahiran</a:t>
            </a:r>
            <a:r>
              <a:rPr lang="id-ID" sz="800" b="1" dirty="0" smtClean="0"/>
              <a:t> </a:t>
            </a:r>
            <a:r>
              <a:rPr lang="en-US" sz="800" b="1" dirty="0" smtClean="0"/>
              <a:t>atau</a:t>
            </a:r>
            <a:r>
              <a:rPr lang="id-ID" sz="800" b="1" dirty="0" smtClean="0"/>
              <a:t> Lurah/Kades </a:t>
            </a:r>
            <a:r>
              <a:rPr lang="id-ID" sz="800" b="1" dirty="0" smtClean="0"/>
              <a:t>atau </a:t>
            </a:r>
            <a:r>
              <a:rPr lang="en-US" sz="800" b="1" dirty="0" smtClean="0"/>
              <a:t>mengisi </a:t>
            </a:r>
            <a:r>
              <a:rPr lang="en-US" sz="800" b="1" dirty="0" smtClean="0"/>
              <a:t>Surat </a:t>
            </a:r>
            <a:r>
              <a:rPr lang="en-US" sz="800" b="1" dirty="0" smtClean="0"/>
              <a:t>Pernyataan</a:t>
            </a:r>
            <a:r>
              <a:rPr lang="id-ID" sz="800" b="1" dirty="0" smtClean="0"/>
              <a:t> </a:t>
            </a:r>
            <a:r>
              <a:rPr lang="en-US" sz="800" b="1" dirty="0" smtClean="0"/>
              <a:t>Tanggung </a:t>
            </a:r>
            <a:r>
              <a:rPr lang="en-US" sz="800" b="1" dirty="0" smtClean="0"/>
              <a:t>Jawab Mutlak( SPTJM ) Kebenaran Data Kelahiran; dan</a:t>
            </a:r>
            <a:endParaRPr lang="id-ID" sz="800" dirty="0" smtClean="0"/>
          </a:p>
          <a:p>
            <a:pPr marL="228600" lvl="0" indent="-228600">
              <a:buFont typeface="+mj-lt"/>
              <a:buAutoNum type="arabicPeriod"/>
            </a:pPr>
            <a:r>
              <a:rPr lang="en-US" sz="800" b="1" dirty="0" smtClean="0"/>
              <a:t>Memperlihatkan</a:t>
            </a:r>
            <a:r>
              <a:rPr lang="id-ID" sz="800" b="1" dirty="0" smtClean="0"/>
              <a:t> </a:t>
            </a:r>
            <a:r>
              <a:rPr lang="en-US" sz="800" b="1" dirty="0" smtClean="0"/>
              <a:t>dokumen</a:t>
            </a:r>
            <a:r>
              <a:rPr lang="id-ID" sz="800" b="1" dirty="0" smtClean="0"/>
              <a:t> </a:t>
            </a:r>
            <a:r>
              <a:rPr lang="en-US" sz="800" b="1" dirty="0" smtClean="0"/>
              <a:t>penting </a:t>
            </a:r>
            <a:r>
              <a:rPr lang="en-US" sz="800" b="1" dirty="0" smtClean="0"/>
              <a:t>yang dimiiki</a:t>
            </a:r>
            <a:r>
              <a:rPr lang="id-ID" sz="800" b="1" dirty="0" smtClean="0"/>
              <a:t> </a:t>
            </a:r>
            <a:r>
              <a:rPr lang="en-US" sz="800" b="1" dirty="0" smtClean="0"/>
              <a:t>seperti Ijazah, Rapor, Kutipan</a:t>
            </a:r>
            <a:r>
              <a:rPr lang="id-ID" sz="800" b="1" dirty="0" smtClean="0"/>
              <a:t> </a:t>
            </a:r>
            <a:r>
              <a:rPr lang="en-US" sz="800" b="1" dirty="0" smtClean="0"/>
              <a:t>Akta</a:t>
            </a:r>
            <a:r>
              <a:rPr lang="id-ID" sz="800" b="1" dirty="0" smtClean="0"/>
              <a:t> </a:t>
            </a:r>
            <a:r>
              <a:rPr lang="en-US" sz="800" b="1" dirty="0" smtClean="0"/>
              <a:t>Kelahiran, SK Pengangkatan PNS / BUMN / BUMD / Swasta dan Paspor.</a:t>
            </a:r>
            <a:endParaRPr lang="id-ID" sz="800" dirty="0" smtClean="0"/>
          </a:p>
          <a:p>
            <a:pPr marL="228600" indent="-228600">
              <a:buFont typeface="+mj-lt"/>
              <a:buAutoNum type="arabicPeriod"/>
            </a:pPr>
            <a:r>
              <a:rPr lang="id-ID" sz="800" b="1" dirty="0" smtClean="0"/>
              <a:t>Berita acara kepolisian untuk anak yang baru lahir/baru ditemukan dan tidak diketahui asal usulnya atau keberadaan orang tuanya.</a:t>
            </a:r>
            <a:endParaRPr lang="id-ID" sz="800" dirty="0"/>
          </a:p>
        </p:txBody>
      </p:sp>
      <p:sp>
        <p:nvSpPr>
          <p:cNvPr id="8" name="Rounded Rectangle 7"/>
          <p:cNvSpPr/>
          <p:nvPr/>
        </p:nvSpPr>
        <p:spPr>
          <a:xfrm>
            <a:off x="4929190" y="3357562"/>
            <a:ext cx="4000528" cy="71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r>
              <a:rPr lang="id-ID" b="1" dirty="0" smtClean="0"/>
              <a:t>Biaya Pelayanan GRATIS</a:t>
            </a:r>
          </a:p>
        </p:txBody>
      </p:sp>
      <p:sp>
        <p:nvSpPr>
          <p:cNvPr id="9" name="Rounded Rectangle 8"/>
          <p:cNvSpPr/>
          <p:nvPr/>
        </p:nvSpPr>
        <p:spPr>
          <a:xfrm>
            <a:off x="4929190" y="4143380"/>
            <a:ext cx="3991004" cy="2857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r>
              <a:rPr lang="id-ID" sz="1400" b="1" dirty="0" smtClean="0"/>
              <a:t>Produk Pelayanan : Akta Kelahiran</a:t>
            </a:r>
          </a:p>
        </p:txBody>
      </p:sp>
      <p:sp>
        <p:nvSpPr>
          <p:cNvPr id="10" name="Rounded Rectangle 9"/>
          <p:cNvSpPr/>
          <p:nvPr/>
        </p:nvSpPr>
        <p:spPr>
          <a:xfrm>
            <a:off x="357158" y="4214818"/>
            <a:ext cx="4357718" cy="10715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11" name="Rounded Rectangle 10"/>
          <p:cNvSpPr/>
          <p:nvPr/>
        </p:nvSpPr>
        <p:spPr>
          <a:xfrm>
            <a:off x="4929190" y="4643446"/>
            <a:ext cx="4000528" cy="16430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3"/>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4"/>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2" name="Rounded Rectangle 11"/>
          <p:cNvSpPr/>
          <p:nvPr/>
        </p:nvSpPr>
        <p:spPr>
          <a:xfrm>
            <a:off x="357158" y="2285992"/>
            <a:ext cx="4429156" cy="18573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13" name="Rounded Rectangle 12"/>
          <p:cNvSpPr/>
          <p:nvPr/>
        </p:nvSpPr>
        <p:spPr>
          <a:xfrm>
            <a:off x="1071538" y="5500702"/>
            <a:ext cx="3071834" cy="10715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a:t>
            </a:r>
            <a:r>
              <a:rPr lang="id-ID" sz="1100" dirty="0" smtClean="0"/>
              <a:t>009</a:t>
            </a:r>
            <a:endParaRPr lang="id-ID" sz="1100" dirty="0" smtClean="0"/>
          </a:p>
        </p:txBody>
      </p:sp>
      <p:sp>
        <p:nvSpPr>
          <p:cNvPr id="15" name="Title 19"/>
          <p:cNvSpPr>
            <a:spLocks noGrp="1"/>
          </p:cNvSpPr>
          <p:nvPr>
            <p:ph type="title"/>
          </p:nvPr>
        </p:nvSpPr>
        <p:spPr>
          <a:xfrm>
            <a:off x="8001024" y="142852"/>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4" name="Picture 3" descr="kelahiran.png"/>
          <p:cNvPicPr>
            <a:picLocks noChangeAspect="1"/>
          </p:cNvPicPr>
          <p:nvPr/>
        </p:nvPicPr>
        <p:blipFill>
          <a:blip r:embed="rId5"/>
          <a:stretch>
            <a:fillRect/>
          </a:stretch>
        </p:blipFill>
        <p:spPr>
          <a:xfrm rot="19695259">
            <a:off x="499109" y="417768"/>
            <a:ext cx="1471869" cy="1501200"/>
          </a:xfrm>
          <a:prstGeom prst="rect">
            <a:avLst/>
          </a:prstGeom>
        </p:spPr>
      </p:pic>
      <p:pic>
        <p:nvPicPr>
          <p:cNvPr id="17" name="Picture 16" descr="3eb44c13-51d6-4b69-bbbd-36a5f9be6343.jpg"/>
          <p:cNvPicPr>
            <a:picLocks noChangeAspect="1"/>
          </p:cNvPicPr>
          <p:nvPr/>
        </p:nvPicPr>
        <p:blipFill>
          <a:blip r:embed="rId6" cstate="print"/>
          <a:stretch>
            <a:fillRect/>
          </a:stretch>
        </p:blipFill>
        <p:spPr>
          <a:xfrm>
            <a:off x="2214546" y="991178"/>
            <a:ext cx="2174890" cy="1223376"/>
          </a:xfrm>
          <a:prstGeom prst="rect">
            <a:avLst/>
          </a:prstGeom>
        </p:spPr>
      </p:pic>
      <p:pic>
        <p:nvPicPr>
          <p:cNvPr id="14" name="Picture 13" descr="indragiri hilir.png"/>
          <p:cNvPicPr>
            <a:picLocks noChangeAspect="1"/>
          </p:cNvPicPr>
          <p:nvPr/>
        </p:nvPicPr>
        <p:blipFill>
          <a:blip r:embed="rId7" cstate="print"/>
          <a:srcRect l="24557" r="20575"/>
          <a:stretch>
            <a:fillRect/>
          </a:stretch>
        </p:blipFill>
        <p:spPr>
          <a:xfrm>
            <a:off x="7643834" y="214290"/>
            <a:ext cx="428628" cy="5859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pic>
        <p:nvPicPr>
          <p:cNvPr id="15" name="Picture 14"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4" name="Rectangle 3"/>
          <p:cNvSpPr/>
          <p:nvPr/>
        </p:nvSpPr>
        <p:spPr>
          <a:xfrm>
            <a:off x="2071670" y="142852"/>
            <a:ext cx="5429288" cy="71438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b="1" dirty="0" smtClean="0"/>
              <a:t>SOP PELAYANAN NASI UDUK</a:t>
            </a:r>
            <a:br>
              <a:rPr lang="id-ID" b="1" dirty="0" smtClean="0"/>
            </a:br>
            <a:r>
              <a:rPr lang="id-ID" b="1" dirty="0" smtClean="0"/>
              <a:t>PENERBITAN AKTA PERCERAIAN</a:t>
            </a:r>
            <a:endParaRPr lang="id-ID" b="1" dirty="0"/>
          </a:p>
        </p:txBody>
      </p:sp>
      <p:pic>
        <p:nvPicPr>
          <p:cNvPr id="5" name="Picture 4" descr="perceraian-e1563261922487-300x262.png"/>
          <p:cNvPicPr>
            <a:picLocks noChangeAspect="1"/>
          </p:cNvPicPr>
          <p:nvPr/>
        </p:nvPicPr>
        <p:blipFill>
          <a:blip r:embed="rId3"/>
          <a:stretch>
            <a:fillRect/>
          </a:stretch>
        </p:blipFill>
        <p:spPr>
          <a:xfrm rot="19075191">
            <a:off x="350078" y="366333"/>
            <a:ext cx="1718074" cy="1500452"/>
          </a:xfrm>
          <a:prstGeom prst="rect">
            <a:avLst/>
          </a:prstGeom>
        </p:spPr>
      </p:pic>
      <p:sp>
        <p:nvSpPr>
          <p:cNvPr id="6" name="Rounded Rectangle 5"/>
          <p:cNvSpPr/>
          <p:nvPr/>
        </p:nvSpPr>
        <p:spPr>
          <a:xfrm>
            <a:off x="2000232" y="1071546"/>
            <a:ext cx="3786214" cy="12858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228600" lvl="0" indent="-228600" algn="ctr"/>
            <a:r>
              <a:rPr lang="id-ID" sz="900" b="1" dirty="0" smtClean="0"/>
              <a:t>Persyaratan</a:t>
            </a:r>
          </a:p>
          <a:p>
            <a:pPr marL="228600" lvl="0" indent="-228600">
              <a:buFont typeface="+mj-lt"/>
              <a:buAutoNum type="arabicPeriod"/>
            </a:pPr>
            <a:r>
              <a:rPr lang="en-US" sz="900" b="1" dirty="0" smtClean="0"/>
              <a:t>Kutipan</a:t>
            </a:r>
            <a:r>
              <a:rPr lang="id-ID" sz="900" b="1" dirty="0" smtClean="0"/>
              <a:t> </a:t>
            </a:r>
            <a:r>
              <a:rPr lang="en-US" sz="900" b="1" dirty="0" smtClean="0"/>
              <a:t>Asli</a:t>
            </a:r>
            <a:r>
              <a:rPr lang="id-ID" sz="900" b="1" dirty="0" smtClean="0"/>
              <a:t> </a:t>
            </a:r>
            <a:r>
              <a:rPr lang="en-US" sz="900" b="1" dirty="0" smtClean="0"/>
              <a:t>Akta</a:t>
            </a:r>
            <a:r>
              <a:rPr lang="id-ID" sz="900" b="1" dirty="0" smtClean="0"/>
              <a:t> </a:t>
            </a:r>
            <a:r>
              <a:rPr lang="en-US" sz="900" b="1" dirty="0" smtClean="0"/>
              <a:t>Perkawinan</a:t>
            </a:r>
            <a:r>
              <a:rPr lang="id-ID" sz="900" b="1" dirty="0" smtClean="0"/>
              <a:t> </a:t>
            </a:r>
            <a:r>
              <a:rPr lang="en-US" sz="900" b="1" dirty="0" smtClean="0"/>
              <a:t>suami</a:t>
            </a:r>
            <a:r>
              <a:rPr lang="id-ID" sz="900" b="1" dirty="0" smtClean="0"/>
              <a:t> </a:t>
            </a:r>
            <a:r>
              <a:rPr lang="en-US" sz="900" b="1" dirty="0" smtClean="0"/>
              <a:t>istri;</a:t>
            </a:r>
            <a:endParaRPr lang="id-ID" sz="900" dirty="0" smtClean="0"/>
          </a:p>
          <a:p>
            <a:pPr marL="228600" lvl="0" indent="-228600">
              <a:buFont typeface="+mj-lt"/>
              <a:buAutoNum type="arabicPeriod"/>
            </a:pPr>
            <a:r>
              <a:rPr lang="en-US" sz="900" b="1" dirty="0" smtClean="0"/>
              <a:t>KK Asli;</a:t>
            </a:r>
            <a:endParaRPr lang="id-ID" sz="900" dirty="0" smtClean="0"/>
          </a:p>
          <a:p>
            <a:pPr marL="228600" lvl="0" indent="-228600">
              <a:buFont typeface="+mj-lt"/>
              <a:buAutoNum type="arabicPeriod"/>
            </a:pPr>
            <a:r>
              <a:rPr lang="en-US" sz="900" b="1" dirty="0" smtClean="0"/>
              <a:t>Fotocopy KTP-el suami</a:t>
            </a:r>
            <a:r>
              <a:rPr lang="id-ID" sz="900" b="1" dirty="0" smtClean="0"/>
              <a:t> </a:t>
            </a:r>
            <a:r>
              <a:rPr lang="en-US" sz="900" b="1" dirty="0" smtClean="0"/>
              <a:t>istri;</a:t>
            </a:r>
            <a:endParaRPr lang="id-ID" sz="900" dirty="0" smtClean="0"/>
          </a:p>
          <a:p>
            <a:pPr marL="228600" lvl="0" indent="-228600">
              <a:buFont typeface="+mj-lt"/>
              <a:buAutoNum type="arabicPeriod"/>
            </a:pPr>
            <a:r>
              <a:rPr lang="en-US" sz="900" b="1" dirty="0" smtClean="0"/>
              <a:t>Fotocopy</a:t>
            </a:r>
            <a:r>
              <a:rPr lang="id-ID" sz="900" b="1" dirty="0" smtClean="0"/>
              <a:t> </a:t>
            </a:r>
            <a:r>
              <a:rPr lang="en-US" sz="900" b="1" dirty="0" smtClean="0"/>
              <a:t>Putusan</a:t>
            </a:r>
            <a:r>
              <a:rPr lang="id-ID" sz="900" b="1" dirty="0" smtClean="0"/>
              <a:t> </a:t>
            </a:r>
            <a:r>
              <a:rPr lang="en-US" sz="900" b="1" dirty="0" smtClean="0"/>
              <a:t>Penetapan</a:t>
            </a:r>
            <a:r>
              <a:rPr lang="id-ID" sz="900" b="1" dirty="0" smtClean="0"/>
              <a:t> </a:t>
            </a:r>
            <a:r>
              <a:rPr lang="en-US" sz="900" b="1" dirty="0" smtClean="0"/>
              <a:t>Pengadilan</a:t>
            </a:r>
            <a:r>
              <a:rPr lang="id-ID" sz="900" b="1" dirty="0" smtClean="0"/>
              <a:t> </a:t>
            </a:r>
            <a:r>
              <a:rPr lang="en-US" sz="900" b="1" dirty="0" smtClean="0"/>
              <a:t>mengenai</a:t>
            </a:r>
            <a:r>
              <a:rPr lang="id-ID" sz="900" b="1" dirty="0" smtClean="0"/>
              <a:t> </a:t>
            </a:r>
            <a:r>
              <a:rPr lang="en-US" sz="900" b="1" dirty="0" smtClean="0"/>
              <a:t>Perceraian</a:t>
            </a:r>
            <a:r>
              <a:rPr lang="id-ID" sz="900" b="1" dirty="0" smtClean="0"/>
              <a:t>; dan</a:t>
            </a:r>
            <a:endParaRPr lang="id-ID" sz="900" dirty="0" smtClean="0"/>
          </a:p>
          <a:p>
            <a:pPr marL="228600" indent="-228600">
              <a:buFont typeface="+mj-lt"/>
              <a:buAutoNum type="arabicPeriod"/>
            </a:pPr>
            <a:r>
              <a:rPr lang="id-ID" sz="900" b="1" dirty="0" smtClean="0"/>
              <a:t>Surat pernyataan yang menyatakan kutipan akta perkawinan tidak dimiliki dengan alasan sesuai peraturan dan perundang-undangan jika permohonan tidak dapat menyerahkan akta perkawinan.</a:t>
            </a:r>
            <a:endParaRPr lang="id-ID" sz="900" dirty="0"/>
          </a:p>
        </p:txBody>
      </p:sp>
      <p:sp>
        <p:nvSpPr>
          <p:cNvPr id="7" name="Rounded Rectangle 6"/>
          <p:cNvSpPr/>
          <p:nvPr/>
        </p:nvSpPr>
        <p:spPr>
          <a:xfrm>
            <a:off x="4572000" y="2428868"/>
            <a:ext cx="4429156" cy="192882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8" name="Rounded Rectangle 7"/>
          <p:cNvSpPr/>
          <p:nvPr/>
        </p:nvSpPr>
        <p:spPr>
          <a:xfrm>
            <a:off x="357158" y="2428868"/>
            <a:ext cx="4071966"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9" name="Rounded Rectangle 8"/>
          <p:cNvSpPr/>
          <p:nvPr/>
        </p:nvSpPr>
        <p:spPr>
          <a:xfrm>
            <a:off x="357158" y="3571876"/>
            <a:ext cx="4000528" cy="4286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b="1" dirty="0" smtClean="0"/>
              <a:t>Biaya Pelayanan GRATIS</a:t>
            </a:r>
          </a:p>
        </p:txBody>
      </p:sp>
      <p:sp>
        <p:nvSpPr>
          <p:cNvPr id="10" name="Rounded Rectangle 9"/>
          <p:cNvSpPr/>
          <p:nvPr/>
        </p:nvSpPr>
        <p:spPr>
          <a:xfrm>
            <a:off x="366682" y="4071942"/>
            <a:ext cx="3991004" cy="2857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ctr"/>
            <a:r>
              <a:rPr lang="id-ID" sz="1400" b="1" dirty="0" smtClean="0"/>
              <a:t>Produk Pelayanan : Akta Perceraian</a:t>
            </a:r>
          </a:p>
        </p:txBody>
      </p:sp>
      <p:sp>
        <p:nvSpPr>
          <p:cNvPr id="11" name="Rounded Rectangle 10"/>
          <p:cNvSpPr/>
          <p:nvPr/>
        </p:nvSpPr>
        <p:spPr>
          <a:xfrm>
            <a:off x="4572000" y="4572008"/>
            <a:ext cx="4357718" cy="16430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4"/>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5"/>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2" name="Rounded Rectangle 11"/>
          <p:cNvSpPr/>
          <p:nvPr/>
        </p:nvSpPr>
        <p:spPr>
          <a:xfrm>
            <a:off x="785786" y="4714884"/>
            <a:ext cx="3071834" cy="10715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1 009</a:t>
            </a:r>
            <a:endParaRPr lang="id-ID" sz="1100" dirty="0"/>
          </a:p>
        </p:txBody>
      </p:sp>
      <p:pic>
        <p:nvPicPr>
          <p:cNvPr id="13" name="Picture 12" descr="indragiri hilir.png"/>
          <p:cNvPicPr>
            <a:picLocks noChangeAspect="1"/>
          </p:cNvPicPr>
          <p:nvPr/>
        </p:nvPicPr>
        <p:blipFill>
          <a:blip r:embed="rId6" cstate="print"/>
          <a:srcRect l="24557" r="20575"/>
          <a:stretch>
            <a:fillRect/>
          </a:stretch>
        </p:blipFill>
        <p:spPr>
          <a:xfrm>
            <a:off x="7643834" y="214290"/>
            <a:ext cx="428628" cy="585900"/>
          </a:xfrm>
          <a:prstGeom prst="rect">
            <a:avLst/>
          </a:prstGeom>
        </p:spPr>
      </p:pic>
      <p:sp>
        <p:nvSpPr>
          <p:cNvPr id="14" name="Title 19"/>
          <p:cNvSpPr>
            <a:spLocks noGrp="1"/>
          </p:cNvSpPr>
          <p:nvPr>
            <p:ph type="title"/>
          </p:nvPr>
        </p:nvSpPr>
        <p:spPr>
          <a:xfrm>
            <a:off x="8001024" y="142852"/>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16" name="Picture 15" descr="3eb44c13-51d6-4b69-bbbd-36a5f9be6343.jpg"/>
          <p:cNvPicPr>
            <a:picLocks noChangeAspect="1"/>
          </p:cNvPicPr>
          <p:nvPr/>
        </p:nvPicPr>
        <p:blipFill>
          <a:blip r:embed="rId7" cstate="print"/>
          <a:stretch>
            <a:fillRect/>
          </a:stretch>
        </p:blipFill>
        <p:spPr>
          <a:xfrm>
            <a:off x="6207136" y="1116194"/>
            <a:ext cx="2079640" cy="116979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pic>
        <p:nvPicPr>
          <p:cNvPr id="15" name="Picture 14"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4" name="Rectangle 3"/>
          <p:cNvSpPr/>
          <p:nvPr/>
        </p:nvSpPr>
        <p:spPr>
          <a:xfrm>
            <a:off x="2071670" y="142852"/>
            <a:ext cx="5429288" cy="71438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b="1" dirty="0" smtClean="0"/>
              <a:t>SOP PELAYANAN NASI UDUK</a:t>
            </a:r>
            <a:br>
              <a:rPr lang="id-ID" b="1" dirty="0" smtClean="0"/>
            </a:br>
            <a:r>
              <a:rPr lang="id-ID" b="1" dirty="0" smtClean="0"/>
              <a:t>PENERBITAN AKTA KEMATIAN</a:t>
            </a:r>
            <a:endParaRPr lang="id-ID" b="1" dirty="0"/>
          </a:p>
        </p:txBody>
      </p:sp>
      <p:pic>
        <p:nvPicPr>
          <p:cNvPr id="5" name="Picture 4" descr="icon-Akta-Kematian-295x300.png"/>
          <p:cNvPicPr>
            <a:picLocks noChangeAspect="1"/>
          </p:cNvPicPr>
          <p:nvPr/>
        </p:nvPicPr>
        <p:blipFill>
          <a:blip r:embed="rId3"/>
          <a:stretch>
            <a:fillRect/>
          </a:stretch>
        </p:blipFill>
        <p:spPr>
          <a:xfrm rot="19095954">
            <a:off x="455204" y="372272"/>
            <a:ext cx="1476180" cy="1501200"/>
          </a:xfrm>
          <a:prstGeom prst="rect">
            <a:avLst/>
          </a:prstGeom>
        </p:spPr>
      </p:pic>
      <p:sp>
        <p:nvSpPr>
          <p:cNvPr id="6" name="Rounded Rectangle 5"/>
          <p:cNvSpPr/>
          <p:nvPr/>
        </p:nvSpPr>
        <p:spPr>
          <a:xfrm>
            <a:off x="4572000" y="1214422"/>
            <a:ext cx="4143404" cy="17859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lvl="0" indent="-228600" algn="ctr"/>
            <a:r>
              <a:rPr lang="id-ID" sz="800" b="1" dirty="0" smtClean="0"/>
              <a:t>Persyaratan</a:t>
            </a:r>
          </a:p>
          <a:p>
            <a:pPr marL="228600" lvl="0" indent="-228600">
              <a:buFont typeface="+mj-lt"/>
              <a:buAutoNum type="arabicPeriod"/>
            </a:pPr>
            <a:r>
              <a:rPr lang="en-US" sz="800" b="1" dirty="0" smtClean="0"/>
              <a:t>Fotocopy KK;</a:t>
            </a:r>
            <a:endParaRPr lang="id-ID" sz="800" dirty="0" smtClean="0"/>
          </a:p>
          <a:p>
            <a:pPr marL="228600" lvl="0" indent="-228600">
              <a:buFont typeface="+mj-lt"/>
              <a:buAutoNum type="arabicPeriod"/>
            </a:pPr>
            <a:r>
              <a:rPr lang="en-US" sz="800" b="1" dirty="0" smtClean="0"/>
              <a:t>Fotocopy KTP-el;</a:t>
            </a:r>
            <a:endParaRPr lang="id-ID" sz="800" dirty="0" smtClean="0"/>
          </a:p>
          <a:p>
            <a:pPr marL="228600" lvl="0" indent="-228600">
              <a:buFont typeface="+mj-lt"/>
              <a:buAutoNum type="arabicPeriod"/>
            </a:pPr>
            <a:r>
              <a:rPr lang="en-US" sz="800" b="1" dirty="0" smtClean="0"/>
              <a:t>Surat </a:t>
            </a:r>
            <a:r>
              <a:rPr lang="en-US" sz="800" b="1" dirty="0" smtClean="0"/>
              <a:t>Keterangan</a:t>
            </a:r>
            <a:r>
              <a:rPr lang="id-ID" sz="800" b="1" dirty="0" smtClean="0"/>
              <a:t> </a:t>
            </a:r>
            <a:r>
              <a:rPr lang="en-US" sz="800" b="1" dirty="0" smtClean="0"/>
              <a:t>Kematian</a:t>
            </a:r>
            <a:r>
              <a:rPr lang="id-ID" sz="800" b="1" dirty="0" smtClean="0"/>
              <a:t> </a:t>
            </a:r>
            <a:r>
              <a:rPr lang="en-US" sz="800" b="1" dirty="0" smtClean="0"/>
              <a:t>dari</a:t>
            </a:r>
            <a:r>
              <a:rPr lang="id-ID" sz="800" b="1" dirty="0" smtClean="0"/>
              <a:t> </a:t>
            </a:r>
            <a:r>
              <a:rPr lang="en-US" sz="800" b="1" dirty="0" smtClean="0"/>
              <a:t>Rumah</a:t>
            </a:r>
            <a:r>
              <a:rPr lang="id-ID" sz="800" b="1" dirty="0" smtClean="0"/>
              <a:t> </a:t>
            </a:r>
            <a:r>
              <a:rPr lang="en-US" sz="800" b="1" dirty="0" smtClean="0"/>
              <a:t>Sakit </a:t>
            </a:r>
            <a:r>
              <a:rPr lang="en-US" sz="800" b="1" dirty="0" smtClean="0"/>
              <a:t>/ Dokter / Desa/ Kelurahan;</a:t>
            </a:r>
            <a:endParaRPr lang="id-ID" sz="800" dirty="0" smtClean="0"/>
          </a:p>
          <a:p>
            <a:pPr marL="228600" lvl="0" indent="-228600">
              <a:buFont typeface="+mj-lt"/>
              <a:buAutoNum type="arabicPeriod"/>
            </a:pPr>
            <a:r>
              <a:rPr lang="en-US" sz="800" b="1" dirty="0" smtClean="0"/>
              <a:t>Memperlihatkan</a:t>
            </a:r>
            <a:r>
              <a:rPr lang="id-ID" sz="800" b="1" dirty="0" smtClean="0"/>
              <a:t> </a:t>
            </a:r>
            <a:r>
              <a:rPr lang="en-US" sz="800" b="1" dirty="0" smtClean="0"/>
              <a:t>dokumen</a:t>
            </a:r>
            <a:r>
              <a:rPr lang="id-ID" sz="800" b="1" dirty="0" smtClean="0"/>
              <a:t> </a:t>
            </a:r>
            <a:r>
              <a:rPr lang="en-US" sz="800" b="1" dirty="0" smtClean="0"/>
              <a:t>penting </a:t>
            </a:r>
            <a:r>
              <a:rPr lang="en-US" sz="800" b="1" dirty="0" smtClean="0"/>
              <a:t>yang </a:t>
            </a:r>
            <a:r>
              <a:rPr lang="en-US" sz="800" b="1" dirty="0" smtClean="0"/>
              <a:t>dimiiki</a:t>
            </a:r>
            <a:r>
              <a:rPr lang="id-ID" sz="800" b="1" dirty="0" smtClean="0"/>
              <a:t> </a:t>
            </a:r>
            <a:r>
              <a:rPr lang="en-US" sz="800" b="1" dirty="0" smtClean="0"/>
              <a:t>seperti </a:t>
            </a:r>
            <a:r>
              <a:rPr lang="en-US" sz="800" b="1" dirty="0" smtClean="0"/>
              <a:t>Ijazah, Rapor, </a:t>
            </a:r>
            <a:r>
              <a:rPr lang="en-US" sz="800" b="1" dirty="0" smtClean="0"/>
              <a:t>Kutipan</a:t>
            </a:r>
            <a:r>
              <a:rPr lang="id-ID" sz="800" b="1" dirty="0" smtClean="0"/>
              <a:t> </a:t>
            </a:r>
            <a:r>
              <a:rPr lang="en-US" sz="800" b="1" dirty="0" smtClean="0"/>
              <a:t>Akta</a:t>
            </a:r>
            <a:r>
              <a:rPr lang="id-ID" sz="800" b="1" dirty="0" smtClean="0"/>
              <a:t> </a:t>
            </a:r>
            <a:r>
              <a:rPr lang="en-US" sz="800" b="1" dirty="0" smtClean="0"/>
              <a:t>Kelahiran</a:t>
            </a:r>
            <a:r>
              <a:rPr lang="en-US" sz="800" b="1" dirty="0" smtClean="0"/>
              <a:t>, SK Pengangkatan PNS / BUMN / BUMD / Swasta dan Paspor</a:t>
            </a:r>
            <a:r>
              <a:rPr lang="id-ID" sz="800" b="1" dirty="0" smtClean="0"/>
              <a:t>;</a:t>
            </a:r>
            <a:endParaRPr lang="id-ID" sz="800" dirty="0" smtClean="0"/>
          </a:p>
          <a:p>
            <a:pPr marL="228600" lvl="0" indent="-228600">
              <a:buFont typeface="+mj-lt"/>
              <a:buAutoNum type="arabicPeriod"/>
            </a:pPr>
            <a:r>
              <a:rPr lang="id-ID" sz="800" b="1" dirty="0" smtClean="0"/>
              <a:t>Surat keterangan kepolisian bagi kematian seseorang yang tidak jelas identitasnya;</a:t>
            </a:r>
            <a:endParaRPr lang="id-ID" sz="800" dirty="0" smtClean="0"/>
          </a:p>
          <a:p>
            <a:pPr marL="228600" lvl="0" indent="-228600">
              <a:buFont typeface="+mj-lt"/>
              <a:buAutoNum type="arabicPeriod"/>
            </a:pPr>
            <a:r>
              <a:rPr lang="id-ID" sz="800" b="1" dirty="0" smtClean="0"/>
              <a:t>Salinan penetapan pengadilan bagi seseorang yang tidak jelas keberadaannya karena hilang atau mati tetapi tidak ditemukan jenazahnya;dan</a:t>
            </a:r>
            <a:endParaRPr lang="id-ID" sz="800" dirty="0" smtClean="0"/>
          </a:p>
          <a:p>
            <a:pPr marL="228600" indent="-228600">
              <a:buFont typeface="+mj-lt"/>
              <a:buAutoNum type="arabicPeriod"/>
            </a:pPr>
            <a:r>
              <a:rPr lang="id-ID" sz="800" b="1" dirty="0" smtClean="0"/>
              <a:t>Surat pernyataan kematian dari maskapai penerbangan bagi seseorang yang tidak jelas keberadaannya karena hilang atau mati tetapi tidak ditemukan jenazahnya sesuai dengan ketentuan peraturan perundang-undangan.</a:t>
            </a:r>
            <a:endParaRPr lang="id-ID" sz="800" dirty="0"/>
          </a:p>
        </p:txBody>
      </p:sp>
      <p:sp>
        <p:nvSpPr>
          <p:cNvPr id="7" name="Rounded Rectangle 6"/>
          <p:cNvSpPr/>
          <p:nvPr/>
        </p:nvSpPr>
        <p:spPr>
          <a:xfrm>
            <a:off x="4643438" y="3071810"/>
            <a:ext cx="4071966" cy="10715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8" name="Rounded Rectangle 7"/>
          <p:cNvSpPr/>
          <p:nvPr/>
        </p:nvSpPr>
        <p:spPr>
          <a:xfrm>
            <a:off x="214282" y="2500306"/>
            <a:ext cx="4214842" cy="19288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9" name="Rounded Rectangle 8"/>
          <p:cNvSpPr/>
          <p:nvPr/>
        </p:nvSpPr>
        <p:spPr>
          <a:xfrm>
            <a:off x="4643438" y="4214818"/>
            <a:ext cx="4000528"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r>
              <a:rPr lang="id-ID" b="1" dirty="0" smtClean="0"/>
              <a:t>Biaya Pelayanan GRATIS</a:t>
            </a:r>
          </a:p>
        </p:txBody>
      </p:sp>
      <p:sp>
        <p:nvSpPr>
          <p:cNvPr id="10" name="Rounded Rectangle 9"/>
          <p:cNvSpPr/>
          <p:nvPr/>
        </p:nvSpPr>
        <p:spPr>
          <a:xfrm>
            <a:off x="4643438" y="4714884"/>
            <a:ext cx="3991004" cy="2857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r>
              <a:rPr lang="id-ID" sz="1400" b="1" dirty="0" smtClean="0"/>
              <a:t>Produk Pelayanan : Akta Kematian</a:t>
            </a:r>
          </a:p>
        </p:txBody>
      </p:sp>
      <p:sp>
        <p:nvSpPr>
          <p:cNvPr id="11" name="Rounded Rectangle 10"/>
          <p:cNvSpPr/>
          <p:nvPr/>
        </p:nvSpPr>
        <p:spPr>
          <a:xfrm>
            <a:off x="4643438" y="5072074"/>
            <a:ext cx="4000528" cy="1643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4"/>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5"/>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2" name="Rounded Rectangle 11"/>
          <p:cNvSpPr/>
          <p:nvPr/>
        </p:nvSpPr>
        <p:spPr>
          <a:xfrm>
            <a:off x="714348" y="4857760"/>
            <a:ext cx="3071834" cy="10715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1 009</a:t>
            </a:r>
            <a:endParaRPr lang="id-ID" sz="1100" dirty="0"/>
          </a:p>
        </p:txBody>
      </p:sp>
      <p:pic>
        <p:nvPicPr>
          <p:cNvPr id="13" name="Picture 12" descr="indragiri hilir.png"/>
          <p:cNvPicPr>
            <a:picLocks noChangeAspect="1"/>
          </p:cNvPicPr>
          <p:nvPr/>
        </p:nvPicPr>
        <p:blipFill>
          <a:blip r:embed="rId6" cstate="print"/>
          <a:srcRect l="24557" r="20575"/>
          <a:stretch>
            <a:fillRect/>
          </a:stretch>
        </p:blipFill>
        <p:spPr>
          <a:xfrm>
            <a:off x="7643834" y="214290"/>
            <a:ext cx="428628" cy="585900"/>
          </a:xfrm>
          <a:prstGeom prst="rect">
            <a:avLst/>
          </a:prstGeom>
        </p:spPr>
      </p:pic>
      <p:sp>
        <p:nvSpPr>
          <p:cNvPr id="14" name="Title 19"/>
          <p:cNvSpPr>
            <a:spLocks noGrp="1"/>
          </p:cNvSpPr>
          <p:nvPr>
            <p:ph type="title"/>
          </p:nvPr>
        </p:nvSpPr>
        <p:spPr>
          <a:xfrm>
            <a:off x="8001024" y="142852"/>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17" name="Picture 16" descr="3eb44c13-51d6-4b69-bbbd-36a5f9be6343.jpg"/>
          <p:cNvPicPr>
            <a:picLocks noChangeAspect="1"/>
          </p:cNvPicPr>
          <p:nvPr/>
        </p:nvPicPr>
        <p:blipFill>
          <a:blip r:embed="rId7" cstate="print"/>
          <a:stretch>
            <a:fillRect/>
          </a:stretch>
        </p:blipFill>
        <p:spPr>
          <a:xfrm>
            <a:off x="2143108" y="1071546"/>
            <a:ext cx="2174890" cy="122337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d-ID"/>
          </a:p>
        </p:txBody>
      </p:sp>
      <p:pic>
        <p:nvPicPr>
          <p:cNvPr id="15" name="Picture 14" descr="—Pngtree—snow scene_5054060.png"/>
          <p:cNvPicPr>
            <a:picLocks noChangeAspect="1"/>
          </p:cNvPicPr>
          <p:nvPr/>
        </p:nvPicPr>
        <p:blipFill>
          <a:blip r:embed="rId3"/>
          <a:stretch>
            <a:fillRect/>
          </a:stretch>
        </p:blipFill>
        <p:spPr>
          <a:xfrm>
            <a:off x="0" y="0"/>
            <a:ext cx="9144000" cy="9144000"/>
          </a:xfrm>
          <a:prstGeom prst="rect">
            <a:avLst/>
          </a:prstGeom>
        </p:spPr>
      </p:pic>
      <p:sp>
        <p:nvSpPr>
          <p:cNvPr id="4" name="Rectangle 3"/>
          <p:cNvSpPr/>
          <p:nvPr/>
        </p:nvSpPr>
        <p:spPr>
          <a:xfrm>
            <a:off x="2071670" y="142852"/>
            <a:ext cx="5429288" cy="71438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b="1" dirty="0" smtClean="0"/>
              <a:t>SOP PELAYANAN NASI UDUK</a:t>
            </a:r>
            <a:br>
              <a:rPr lang="id-ID" b="1" dirty="0" smtClean="0"/>
            </a:br>
            <a:r>
              <a:rPr lang="id-ID" b="1" dirty="0" smtClean="0"/>
              <a:t>PENERBITAN AKTA PERKAWINAN</a:t>
            </a:r>
            <a:endParaRPr lang="id-ID" b="1" dirty="0"/>
          </a:p>
        </p:txBody>
      </p:sp>
      <p:pic>
        <p:nvPicPr>
          <p:cNvPr id="5" name="Picture 4" descr="icon-Akta-Perkawinan-295x300.png"/>
          <p:cNvPicPr>
            <a:picLocks noChangeAspect="1"/>
          </p:cNvPicPr>
          <p:nvPr/>
        </p:nvPicPr>
        <p:blipFill>
          <a:blip r:embed="rId4"/>
          <a:stretch>
            <a:fillRect/>
          </a:stretch>
        </p:blipFill>
        <p:spPr>
          <a:xfrm rot="19020902">
            <a:off x="456455" y="411631"/>
            <a:ext cx="1476180" cy="1501200"/>
          </a:xfrm>
          <a:prstGeom prst="rect">
            <a:avLst/>
          </a:prstGeom>
        </p:spPr>
      </p:pic>
      <p:sp>
        <p:nvSpPr>
          <p:cNvPr id="6" name="Rounded Rectangle 5"/>
          <p:cNvSpPr/>
          <p:nvPr/>
        </p:nvSpPr>
        <p:spPr>
          <a:xfrm>
            <a:off x="4572000" y="3214686"/>
            <a:ext cx="4143404" cy="16430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28600" lvl="0" indent="-228600" algn="ctr"/>
            <a:r>
              <a:rPr lang="id-ID" sz="800" b="1" dirty="0" smtClean="0"/>
              <a:t>Persyaratan</a:t>
            </a:r>
          </a:p>
          <a:p>
            <a:pPr marL="228600" lvl="0" indent="-228600">
              <a:buFont typeface="+mj-lt"/>
              <a:buAutoNum type="arabicPeriod"/>
            </a:pPr>
            <a:r>
              <a:rPr lang="en-US" sz="800" b="1" dirty="0" smtClean="0"/>
              <a:t>Fotocopy KK;</a:t>
            </a:r>
            <a:endParaRPr lang="id-ID" sz="800" dirty="0" smtClean="0"/>
          </a:p>
          <a:p>
            <a:pPr marL="228600" lvl="0" indent="-228600">
              <a:buFont typeface="+mj-lt"/>
              <a:buAutoNum type="arabicPeriod"/>
            </a:pPr>
            <a:r>
              <a:rPr lang="en-US" sz="800" b="1" dirty="0" smtClean="0"/>
              <a:t>Fotocopy KTP-el;</a:t>
            </a:r>
            <a:endParaRPr lang="id-ID" sz="800" dirty="0" smtClean="0"/>
          </a:p>
          <a:p>
            <a:pPr marL="228600" lvl="0" indent="-228600">
              <a:buFont typeface="+mj-lt"/>
              <a:buAutoNum type="arabicPeriod"/>
            </a:pPr>
            <a:r>
              <a:rPr lang="en-US" sz="800" b="1" dirty="0" smtClean="0"/>
              <a:t>Fotocopy dan Asli Surat Pemuka Agama;</a:t>
            </a:r>
            <a:endParaRPr lang="id-ID" sz="800" dirty="0" smtClean="0"/>
          </a:p>
          <a:p>
            <a:pPr marL="228600" lvl="0" indent="-228600">
              <a:buFont typeface="+mj-lt"/>
              <a:buAutoNum type="arabicPeriod"/>
            </a:pPr>
            <a:r>
              <a:rPr lang="en-US" sz="800" b="1" dirty="0" smtClean="0"/>
              <a:t>Pas foto 4x6 kedua</a:t>
            </a:r>
            <a:r>
              <a:rPr lang="id-ID" sz="800" b="1" dirty="0" smtClean="0"/>
              <a:t> </a:t>
            </a:r>
            <a:r>
              <a:rPr lang="en-US" sz="800" b="1" dirty="0" smtClean="0"/>
              <a:t>mempelai 3</a:t>
            </a:r>
            <a:r>
              <a:rPr lang="id-ID" sz="800" b="1" dirty="0" smtClean="0"/>
              <a:t> </a:t>
            </a:r>
            <a:r>
              <a:rPr lang="en-US" sz="800" b="1" dirty="0" smtClean="0"/>
              <a:t>lembar;</a:t>
            </a:r>
            <a:endParaRPr lang="id-ID" sz="800" dirty="0" smtClean="0"/>
          </a:p>
          <a:p>
            <a:pPr marL="228600" lvl="0" indent="-228600">
              <a:buFont typeface="+mj-lt"/>
              <a:buAutoNum type="arabicPeriod"/>
            </a:pPr>
            <a:r>
              <a:rPr lang="en-US" sz="800" b="1" dirty="0" smtClean="0"/>
              <a:t>Mengisi</a:t>
            </a:r>
            <a:r>
              <a:rPr lang="id-ID" sz="800" b="1" dirty="0" smtClean="0"/>
              <a:t> </a:t>
            </a:r>
            <a:r>
              <a:rPr lang="en-US" sz="800" b="1" dirty="0" smtClean="0"/>
              <a:t>Formulir F2. </a:t>
            </a:r>
            <a:r>
              <a:rPr lang="id-ID" sz="800" b="1" dirty="0" smtClean="0"/>
              <a:t>01</a:t>
            </a:r>
            <a:r>
              <a:rPr lang="en-US" sz="800" b="1" dirty="0" smtClean="0"/>
              <a:t>; </a:t>
            </a:r>
            <a:endParaRPr lang="id-ID" sz="800" dirty="0" smtClean="0"/>
          </a:p>
          <a:p>
            <a:pPr marL="228600" lvl="0" indent="-228600">
              <a:buFont typeface="+mj-lt"/>
              <a:buAutoNum type="arabicPeriod"/>
            </a:pPr>
            <a:r>
              <a:rPr lang="en-US" sz="800" b="1" dirty="0" smtClean="0"/>
              <a:t>Memperlihatkandokumenpenting yang dimiiki</a:t>
            </a:r>
            <a:r>
              <a:rPr lang="id-ID" sz="800" b="1" dirty="0" smtClean="0"/>
              <a:t> </a:t>
            </a:r>
            <a:r>
              <a:rPr lang="en-US" sz="800" b="1" dirty="0" smtClean="0"/>
              <a:t>seperti Ijazah, Kutipan</a:t>
            </a:r>
            <a:r>
              <a:rPr lang="id-ID" sz="800" b="1" dirty="0" smtClean="0"/>
              <a:t> </a:t>
            </a:r>
            <a:r>
              <a:rPr lang="en-US" sz="800" b="1" dirty="0" smtClean="0"/>
              <a:t>Akta</a:t>
            </a:r>
            <a:r>
              <a:rPr lang="id-ID" sz="800" b="1" dirty="0" smtClean="0"/>
              <a:t> </a:t>
            </a:r>
            <a:r>
              <a:rPr lang="en-US" sz="800" b="1" dirty="0" smtClean="0"/>
              <a:t>Kelahiran, SK Pengangkatan PNS / BUMN / BUMD / Swasta dan Paspor</a:t>
            </a:r>
            <a:r>
              <a:rPr lang="id-ID" sz="800" b="1" dirty="0" smtClean="0"/>
              <a:t>;</a:t>
            </a:r>
            <a:endParaRPr lang="id-ID" sz="800" dirty="0" smtClean="0"/>
          </a:p>
          <a:p>
            <a:pPr marL="228600" lvl="0" indent="-228600">
              <a:buFont typeface="+mj-lt"/>
              <a:buAutoNum type="arabicPeriod"/>
            </a:pPr>
            <a:r>
              <a:rPr lang="id-ID" sz="800" b="1" dirty="0" smtClean="0"/>
              <a:t>Bagi janda atau duda karena cerai mati melampirkan akta kematian pasangannya; dan</a:t>
            </a:r>
            <a:endParaRPr lang="id-ID" sz="800" dirty="0" smtClean="0"/>
          </a:p>
          <a:p>
            <a:pPr marL="228600" indent="-228600">
              <a:buFont typeface="+mj-lt"/>
              <a:buAutoNum type="arabicPeriod"/>
            </a:pPr>
            <a:r>
              <a:rPr lang="id-ID" sz="800" b="1" dirty="0" smtClean="0"/>
              <a:t>Bagi janda atau duda karena cerai hidup melampirkan akta perceraian.</a:t>
            </a:r>
            <a:endParaRPr lang="id-ID" sz="800" dirty="0"/>
          </a:p>
        </p:txBody>
      </p:sp>
      <p:sp>
        <p:nvSpPr>
          <p:cNvPr id="8" name="Rounded Rectangle 7"/>
          <p:cNvSpPr/>
          <p:nvPr/>
        </p:nvSpPr>
        <p:spPr>
          <a:xfrm>
            <a:off x="428596" y="2285992"/>
            <a:ext cx="4000528" cy="10715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9" name="Rounded Rectangle 8"/>
          <p:cNvSpPr/>
          <p:nvPr/>
        </p:nvSpPr>
        <p:spPr>
          <a:xfrm>
            <a:off x="428596" y="3786190"/>
            <a:ext cx="4000528" cy="4286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r>
              <a:rPr lang="id-ID" b="1" dirty="0" smtClean="0"/>
              <a:t>Biaya Pelayanan GRATIS</a:t>
            </a:r>
          </a:p>
        </p:txBody>
      </p:sp>
      <p:sp>
        <p:nvSpPr>
          <p:cNvPr id="10" name="Rounded Rectangle 9"/>
          <p:cNvSpPr/>
          <p:nvPr/>
        </p:nvSpPr>
        <p:spPr>
          <a:xfrm>
            <a:off x="428596" y="3429000"/>
            <a:ext cx="3991004" cy="2857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r>
              <a:rPr lang="id-ID" sz="1400" b="1" dirty="0" smtClean="0"/>
              <a:t>Produk Pelayanan : Akta Perkawinan</a:t>
            </a:r>
          </a:p>
        </p:txBody>
      </p:sp>
      <p:sp>
        <p:nvSpPr>
          <p:cNvPr id="11" name="Rounded Rectangle 10"/>
          <p:cNvSpPr/>
          <p:nvPr/>
        </p:nvSpPr>
        <p:spPr>
          <a:xfrm>
            <a:off x="428596" y="4286256"/>
            <a:ext cx="4000528" cy="16430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5"/>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6"/>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2" name="Rounded Rectangle 11"/>
          <p:cNvSpPr/>
          <p:nvPr/>
        </p:nvSpPr>
        <p:spPr>
          <a:xfrm>
            <a:off x="5143504" y="5143488"/>
            <a:ext cx="3071834" cy="10715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1 009</a:t>
            </a:r>
            <a:endParaRPr lang="id-ID" sz="1100" dirty="0"/>
          </a:p>
        </p:txBody>
      </p:sp>
      <p:pic>
        <p:nvPicPr>
          <p:cNvPr id="13" name="Picture 12" descr="indragiri hilir.png"/>
          <p:cNvPicPr>
            <a:picLocks noChangeAspect="1"/>
          </p:cNvPicPr>
          <p:nvPr/>
        </p:nvPicPr>
        <p:blipFill>
          <a:blip r:embed="rId7" cstate="print"/>
          <a:srcRect l="24557" r="20575"/>
          <a:stretch>
            <a:fillRect/>
          </a:stretch>
        </p:blipFill>
        <p:spPr>
          <a:xfrm>
            <a:off x="7643834" y="214290"/>
            <a:ext cx="428628" cy="585900"/>
          </a:xfrm>
          <a:prstGeom prst="rect">
            <a:avLst/>
          </a:prstGeom>
        </p:spPr>
      </p:pic>
      <p:sp>
        <p:nvSpPr>
          <p:cNvPr id="14" name="Title 19"/>
          <p:cNvSpPr>
            <a:spLocks noGrp="1"/>
          </p:cNvSpPr>
          <p:nvPr>
            <p:ph type="title"/>
          </p:nvPr>
        </p:nvSpPr>
        <p:spPr>
          <a:xfrm>
            <a:off x="8001024" y="131762"/>
            <a:ext cx="1000132" cy="582594"/>
          </a:xfrm>
        </p:spPr>
        <p:txBody>
          <a:bodyPr>
            <a:noAutofit/>
          </a:bodyPr>
          <a:lstStyle/>
          <a:p>
            <a:pPr algn="l"/>
            <a:r>
              <a:rPr lang="id-ID" sz="800" dirty="0" smtClean="0">
                <a:solidFill>
                  <a:schemeClr val="bg1"/>
                </a:solidFill>
                <a:latin typeface="Tahoma" pitchFamily="34" charset="0"/>
                <a:ea typeface="Tahoma" pitchFamily="34" charset="0"/>
                <a:cs typeface="Tahoma" pitchFamily="34" charset="0"/>
              </a:rPr>
              <a:t>DISDUKPENCAPIL</a:t>
            </a:r>
            <a:br>
              <a:rPr lang="id-ID" sz="800" dirty="0" smtClean="0">
                <a:solidFill>
                  <a:schemeClr val="bg1"/>
                </a:solidFill>
                <a:latin typeface="Tahoma" pitchFamily="34" charset="0"/>
                <a:ea typeface="Tahoma" pitchFamily="34" charset="0"/>
                <a:cs typeface="Tahoma" pitchFamily="34" charset="0"/>
              </a:rPr>
            </a:br>
            <a:r>
              <a:rPr lang="id-ID" sz="800" dirty="0" smtClean="0">
                <a:solidFill>
                  <a:schemeClr val="bg1"/>
                </a:solidFill>
                <a:latin typeface="Tahoma" pitchFamily="34" charset="0"/>
                <a:ea typeface="Tahoma" pitchFamily="34" charset="0"/>
                <a:cs typeface="Tahoma" pitchFamily="34" charset="0"/>
              </a:rPr>
              <a:t>KABUPATEN INDRAGIRI HILIR</a:t>
            </a:r>
            <a:endParaRPr lang="id-ID" sz="800" dirty="0">
              <a:solidFill>
                <a:schemeClr val="bg1"/>
              </a:solidFill>
              <a:latin typeface="Tahoma" pitchFamily="34" charset="0"/>
              <a:ea typeface="Tahoma" pitchFamily="34" charset="0"/>
              <a:cs typeface="Tahoma" pitchFamily="34" charset="0"/>
            </a:endParaRPr>
          </a:p>
        </p:txBody>
      </p:sp>
      <p:pic>
        <p:nvPicPr>
          <p:cNvPr id="16" name="Picture 15" descr="3eb44c13-51d6-4b69-bbbd-36a5f9be6343.jpg"/>
          <p:cNvPicPr>
            <a:picLocks noChangeAspect="1"/>
          </p:cNvPicPr>
          <p:nvPr/>
        </p:nvPicPr>
        <p:blipFill>
          <a:blip r:embed="rId8" cstate="print"/>
          <a:stretch>
            <a:fillRect/>
          </a:stretch>
        </p:blipFill>
        <p:spPr>
          <a:xfrm>
            <a:off x="2357422" y="1071546"/>
            <a:ext cx="1635136" cy="919764"/>
          </a:xfrm>
          <a:prstGeom prst="rect">
            <a:avLst/>
          </a:prstGeom>
        </p:spPr>
      </p:pic>
      <p:sp>
        <p:nvSpPr>
          <p:cNvPr id="17" name="Rounded Rectangle 16"/>
          <p:cNvSpPr/>
          <p:nvPr/>
        </p:nvSpPr>
        <p:spPr>
          <a:xfrm>
            <a:off x="4500562" y="1071546"/>
            <a:ext cx="4214842" cy="192882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2"/>
          </a:solidFill>
        </p:spPr>
        <p:style>
          <a:lnRef idx="2">
            <a:schemeClr val="accent5">
              <a:shade val="50000"/>
            </a:schemeClr>
          </a:lnRef>
          <a:fillRef idx="1001">
            <a:schemeClr val="lt2"/>
          </a:fillRef>
          <a:effectRef idx="0">
            <a:schemeClr val="accent5"/>
          </a:effectRef>
          <a:fontRef idx="minor">
            <a:schemeClr val="lt1"/>
          </a:fontRef>
        </p:style>
        <p:txBody>
          <a:bodyPr rtlCol="0" anchor="ctr"/>
          <a:lstStyle/>
          <a:p>
            <a:pPr algn="ctr"/>
            <a:endParaRPr lang="id-ID"/>
          </a:p>
        </p:txBody>
      </p:sp>
      <p:pic>
        <p:nvPicPr>
          <p:cNvPr id="16" name="Picture 15" descr="—Pngtree—snow scene_5054060.png"/>
          <p:cNvPicPr>
            <a:picLocks noChangeAspect="1"/>
          </p:cNvPicPr>
          <p:nvPr/>
        </p:nvPicPr>
        <p:blipFill>
          <a:blip r:embed="rId2"/>
          <a:stretch>
            <a:fillRect/>
          </a:stretch>
        </p:blipFill>
        <p:spPr>
          <a:xfrm>
            <a:off x="0" y="0"/>
            <a:ext cx="9144000" cy="9144000"/>
          </a:xfrm>
          <a:prstGeom prst="rect">
            <a:avLst/>
          </a:prstGeom>
        </p:spPr>
      </p:pic>
      <p:sp>
        <p:nvSpPr>
          <p:cNvPr id="4" name="Rectangle 3"/>
          <p:cNvSpPr/>
          <p:nvPr/>
        </p:nvSpPr>
        <p:spPr>
          <a:xfrm>
            <a:off x="2071670" y="142852"/>
            <a:ext cx="5429288" cy="857256"/>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r>
              <a:rPr lang="id-ID" b="1" dirty="0" smtClean="0">
                <a:solidFill>
                  <a:schemeClr val="tx1"/>
                </a:solidFill>
              </a:rPr>
              <a:t>SOP PELAYANAN NASI UDUK</a:t>
            </a:r>
            <a:br>
              <a:rPr lang="id-ID" b="1" dirty="0" smtClean="0">
                <a:solidFill>
                  <a:schemeClr val="tx1"/>
                </a:solidFill>
              </a:rPr>
            </a:br>
            <a:r>
              <a:rPr lang="en-US" b="1" dirty="0" smtClean="0"/>
              <a:t> </a:t>
            </a:r>
            <a:r>
              <a:rPr lang="en-US" b="1" dirty="0" smtClean="0">
                <a:solidFill>
                  <a:schemeClr val="tx1"/>
                </a:solidFill>
              </a:rPr>
              <a:t>PENERBITAN SURAT KETERANGAN PINDAH KELUAR KABUPATEN / KOTA, PROVINSI </a:t>
            </a:r>
            <a:endParaRPr lang="id-ID" b="1" dirty="0">
              <a:solidFill>
                <a:schemeClr val="tx1"/>
              </a:solidFill>
            </a:endParaRPr>
          </a:p>
        </p:txBody>
      </p:sp>
      <p:pic>
        <p:nvPicPr>
          <p:cNvPr id="5" name="Picture 4" descr="icon-Datang-254x300.png"/>
          <p:cNvPicPr>
            <a:picLocks noChangeAspect="1"/>
          </p:cNvPicPr>
          <p:nvPr/>
        </p:nvPicPr>
        <p:blipFill>
          <a:blip r:embed="rId3"/>
          <a:stretch>
            <a:fillRect/>
          </a:stretch>
        </p:blipFill>
        <p:spPr>
          <a:xfrm>
            <a:off x="71406" y="214290"/>
            <a:ext cx="966216" cy="1141200"/>
          </a:xfrm>
          <a:prstGeom prst="rect">
            <a:avLst/>
          </a:prstGeom>
        </p:spPr>
      </p:pic>
      <p:pic>
        <p:nvPicPr>
          <p:cNvPr id="6" name="Picture 5" descr="icon-Pindah-254x300.png"/>
          <p:cNvPicPr>
            <a:picLocks noChangeAspect="1"/>
          </p:cNvPicPr>
          <p:nvPr/>
        </p:nvPicPr>
        <p:blipFill>
          <a:blip r:embed="rId4"/>
          <a:stretch>
            <a:fillRect/>
          </a:stretch>
        </p:blipFill>
        <p:spPr>
          <a:xfrm>
            <a:off x="928662" y="430412"/>
            <a:ext cx="966216" cy="1141200"/>
          </a:xfrm>
          <a:prstGeom prst="rect">
            <a:avLst/>
          </a:prstGeom>
        </p:spPr>
      </p:pic>
      <p:pic>
        <p:nvPicPr>
          <p:cNvPr id="7" name="Picture 6" descr="indragiri hilir.png"/>
          <p:cNvPicPr>
            <a:picLocks noChangeAspect="1"/>
          </p:cNvPicPr>
          <p:nvPr/>
        </p:nvPicPr>
        <p:blipFill>
          <a:blip r:embed="rId5" cstate="print"/>
          <a:srcRect l="24557" r="20575"/>
          <a:stretch>
            <a:fillRect/>
          </a:stretch>
        </p:blipFill>
        <p:spPr>
          <a:xfrm>
            <a:off x="7643834" y="214290"/>
            <a:ext cx="428628" cy="585900"/>
          </a:xfrm>
          <a:prstGeom prst="rect">
            <a:avLst/>
          </a:prstGeom>
        </p:spPr>
      </p:pic>
      <p:sp>
        <p:nvSpPr>
          <p:cNvPr id="8" name="Title 19"/>
          <p:cNvSpPr>
            <a:spLocks noGrp="1"/>
          </p:cNvSpPr>
          <p:nvPr>
            <p:ph type="title"/>
          </p:nvPr>
        </p:nvSpPr>
        <p:spPr>
          <a:xfrm>
            <a:off x="8001024" y="131762"/>
            <a:ext cx="1000132" cy="582594"/>
          </a:xfrm>
        </p:spPr>
        <p:txBody>
          <a:bodyPr>
            <a:noAutofit/>
          </a:bodyPr>
          <a:lstStyle/>
          <a:p>
            <a:pPr algn="l"/>
            <a:r>
              <a:rPr lang="id-ID" sz="800" dirty="0" smtClean="0">
                <a:latin typeface="Tahoma" pitchFamily="34" charset="0"/>
                <a:ea typeface="Tahoma" pitchFamily="34" charset="0"/>
                <a:cs typeface="Tahoma" pitchFamily="34" charset="0"/>
              </a:rPr>
              <a:t>DISDUKPENCAPIL</a:t>
            </a:r>
            <a:br>
              <a:rPr lang="id-ID" sz="800" dirty="0" smtClean="0">
                <a:latin typeface="Tahoma" pitchFamily="34" charset="0"/>
                <a:ea typeface="Tahoma" pitchFamily="34" charset="0"/>
                <a:cs typeface="Tahoma" pitchFamily="34" charset="0"/>
              </a:rPr>
            </a:br>
            <a:r>
              <a:rPr lang="id-ID" sz="800" dirty="0" smtClean="0">
                <a:latin typeface="Tahoma" pitchFamily="34" charset="0"/>
                <a:ea typeface="Tahoma" pitchFamily="34" charset="0"/>
                <a:cs typeface="Tahoma" pitchFamily="34" charset="0"/>
              </a:rPr>
              <a:t>KABUPATEN INDRAGIRI HILIR</a:t>
            </a:r>
            <a:endParaRPr lang="id-ID" sz="800" dirty="0">
              <a:latin typeface="Tahoma" pitchFamily="34" charset="0"/>
              <a:ea typeface="Tahoma" pitchFamily="34" charset="0"/>
              <a:cs typeface="Tahoma" pitchFamily="34" charset="0"/>
            </a:endParaRPr>
          </a:p>
        </p:txBody>
      </p:sp>
      <p:sp>
        <p:nvSpPr>
          <p:cNvPr id="9" name="Rounded Rectangle 8"/>
          <p:cNvSpPr/>
          <p:nvPr/>
        </p:nvSpPr>
        <p:spPr>
          <a:xfrm>
            <a:off x="4572000" y="3143248"/>
            <a:ext cx="4143404" cy="16430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228600" lvl="0" indent="-228600" algn="ctr"/>
            <a:r>
              <a:rPr lang="id-ID" sz="800" b="1" dirty="0" smtClean="0"/>
              <a:t>Persyaratan</a:t>
            </a:r>
          </a:p>
          <a:p>
            <a:pPr marL="228600" lvl="0" indent="-228600">
              <a:buFont typeface="+mj-lt"/>
              <a:buAutoNum type="arabicPeriod"/>
            </a:pPr>
            <a:r>
              <a:rPr lang="en-US" sz="800" b="1" dirty="0" smtClean="0"/>
              <a:t>KK Asli;</a:t>
            </a:r>
            <a:endParaRPr lang="id-ID" sz="800" dirty="0" smtClean="0"/>
          </a:p>
          <a:p>
            <a:pPr marL="228600" lvl="0" indent="-228600">
              <a:buFont typeface="+mj-lt"/>
              <a:buAutoNum type="arabicPeriod"/>
            </a:pPr>
            <a:r>
              <a:rPr lang="en-US" sz="800" b="1" dirty="0" smtClean="0"/>
              <a:t>Memperlihatkan</a:t>
            </a:r>
            <a:r>
              <a:rPr lang="id-ID" sz="800" b="1" dirty="0" smtClean="0"/>
              <a:t> </a:t>
            </a:r>
            <a:r>
              <a:rPr lang="en-US" sz="800" b="1" dirty="0" smtClean="0"/>
              <a:t>Dokumen</a:t>
            </a:r>
            <a:r>
              <a:rPr lang="id-ID" sz="800" b="1" dirty="0" smtClean="0"/>
              <a:t> </a:t>
            </a:r>
            <a:r>
              <a:rPr lang="en-US" sz="800" b="1" dirty="0" smtClean="0"/>
              <a:t>Penting </a:t>
            </a:r>
            <a:r>
              <a:rPr lang="en-US" sz="800" b="1" dirty="0" smtClean="0"/>
              <a:t>yang </a:t>
            </a:r>
            <a:r>
              <a:rPr lang="en-US" sz="800" b="1" dirty="0" smtClean="0"/>
              <a:t>dimiliki</a:t>
            </a:r>
            <a:r>
              <a:rPr lang="id-ID" sz="800" b="1" dirty="0" smtClean="0"/>
              <a:t> </a:t>
            </a:r>
            <a:r>
              <a:rPr lang="en-US" sz="800" b="1" dirty="0" smtClean="0"/>
              <a:t>seperti </a:t>
            </a:r>
            <a:r>
              <a:rPr lang="en-US" sz="800" b="1" dirty="0" smtClean="0"/>
              <a:t>Ijazah, Rapor, Buku Nikah </a:t>
            </a:r>
            <a:r>
              <a:rPr lang="en-US" sz="800" b="1" dirty="0" smtClean="0"/>
              <a:t>atau</a:t>
            </a:r>
            <a:r>
              <a:rPr lang="id-ID" sz="800" b="1" dirty="0" smtClean="0"/>
              <a:t> </a:t>
            </a:r>
            <a:r>
              <a:rPr lang="en-US" sz="800" b="1" dirty="0" smtClean="0"/>
              <a:t>Kutipan</a:t>
            </a:r>
            <a:r>
              <a:rPr lang="id-ID" sz="800" b="1" dirty="0" smtClean="0"/>
              <a:t> </a:t>
            </a:r>
            <a:r>
              <a:rPr lang="en-US" sz="800" b="1" dirty="0" smtClean="0"/>
              <a:t>Akta</a:t>
            </a:r>
            <a:r>
              <a:rPr lang="id-ID" sz="800" b="1" dirty="0" smtClean="0"/>
              <a:t> </a:t>
            </a:r>
            <a:r>
              <a:rPr lang="en-US" sz="800" b="1" dirty="0" smtClean="0"/>
              <a:t>Perkawinan</a:t>
            </a:r>
            <a:r>
              <a:rPr lang="en-US" sz="800" b="1" dirty="0" smtClean="0"/>
              <a:t>, </a:t>
            </a:r>
            <a:r>
              <a:rPr lang="en-US" sz="800" b="1" dirty="0" smtClean="0"/>
              <a:t>Kutipan</a:t>
            </a:r>
            <a:r>
              <a:rPr lang="id-ID" sz="800" b="1" dirty="0" smtClean="0"/>
              <a:t> </a:t>
            </a:r>
            <a:r>
              <a:rPr lang="en-US" sz="800" b="1" dirty="0" smtClean="0"/>
              <a:t>Akta</a:t>
            </a:r>
            <a:r>
              <a:rPr lang="id-ID" sz="800" b="1" dirty="0" smtClean="0"/>
              <a:t> </a:t>
            </a:r>
            <a:r>
              <a:rPr lang="en-US" sz="800" b="1" dirty="0" smtClean="0"/>
              <a:t>Kelahiran</a:t>
            </a:r>
            <a:r>
              <a:rPr lang="en-US" sz="800" b="1" dirty="0" smtClean="0"/>
              <a:t>, SK Pengangkatan PNS / BUMN / Swasta dan Paspor;</a:t>
            </a:r>
            <a:endParaRPr lang="id-ID" sz="800" dirty="0" smtClean="0"/>
          </a:p>
          <a:p>
            <a:pPr marL="228600" lvl="0" indent="-228600">
              <a:buFont typeface="+mj-lt"/>
              <a:buAutoNum type="arabicPeriod"/>
            </a:pPr>
            <a:r>
              <a:rPr lang="en-US" sz="800" b="1" dirty="0" smtClean="0"/>
              <a:t>Jika yang </a:t>
            </a:r>
            <a:r>
              <a:rPr lang="en-US" sz="800" b="1" dirty="0" smtClean="0"/>
              <a:t>pindah</a:t>
            </a:r>
            <a:r>
              <a:rPr lang="id-ID" sz="800" b="1" dirty="0" smtClean="0"/>
              <a:t> anggota keluarga </a:t>
            </a:r>
            <a:r>
              <a:rPr lang="en-US" sz="800" b="1" dirty="0" smtClean="0"/>
              <a:t>harus</a:t>
            </a:r>
            <a:r>
              <a:rPr lang="id-ID" sz="800" b="1" dirty="0" smtClean="0"/>
              <a:t> </a:t>
            </a:r>
            <a:r>
              <a:rPr lang="en-US" sz="800" b="1" dirty="0" smtClean="0"/>
              <a:t>melampirkan </a:t>
            </a:r>
            <a:r>
              <a:rPr lang="en-US" sz="800" b="1" dirty="0" smtClean="0"/>
              <a:t>Surat </a:t>
            </a:r>
            <a:r>
              <a:rPr lang="en-US" sz="800" b="1" dirty="0" smtClean="0"/>
              <a:t>pernyataan</a:t>
            </a:r>
            <a:r>
              <a:rPr lang="id-ID" sz="800" b="1" dirty="0" smtClean="0"/>
              <a:t> </a:t>
            </a:r>
            <a:r>
              <a:rPr lang="en-US" sz="800" b="1" dirty="0" smtClean="0"/>
              <a:t>dari </a:t>
            </a:r>
            <a:r>
              <a:rPr lang="en-US" sz="800" b="1" dirty="0" smtClean="0"/>
              <a:t>orang tua / wali</a:t>
            </a:r>
            <a:r>
              <a:rPr lang="id-ID" sz="800" b="1" dirty="0" smtClean="0"/>
              <a:t> pakai materai 6000</a:t>
            </a:r>
            <a:r>
              <a:rPr lang="en-US" sz="800" b="1" dirty="0" smtClean="0"/>
              <a:t>; </a:t>
            </a:r>
            <a:endParaRPr lang="id-ID" sz="800" dirty="0" smtClean="0"/>
          </a:p>
          <a:p>
            <a:pPr marL="228600" lvl="0" indent="-228600">
              <a:buFont typeface="+mj-lt"/>
              <a:buAutoNum type="arabicPeriod"/>
            </a:pPr>
            <a:r>
              <a:rPr lang="en-US" sz="800" b="1" dirty="0" smtClean="0"/>
              <a:t>Jika salah </a:t>
            </a:r>
            <a:r>
              <a:rPr lang="en-US" sz="800" b="1" dirty="0" smtClean="0"/>
              <a:t>satu</a:t>
            </a:r>
            <a:r>
              <a:rPr lang="id-ID" sz="800" b="1" dirty="0" smtClean="0"/>
              <a:t> </a:t>
            </a:r>
            <a:r>
              <a:rPr lang="en-US" sz="800" b="1" dirty="0" smtClean="0"/>
              <a:t>kepala</a:t>
            </a:r>
            <a:r>
              <a:rPr lang="id-ID" sz="800" b="1" dirty="0" smtClean="0"/>
              <a:t> </a:t>
            </a:r>
            <a:r>
              <a:rPr lang="en-US" sz="800" b="1" dirty="0" smtClean="0"/>
              <a:t>keluarga </a:t>
            </a:r>
            <a:r>
              <a:rPr lang="en-US" sz="800" b="1" dirty="0" smtClean="0"/>
              <a:t>yang </a:t>
            </a:r>
            <a:r>
              <a:rPr lang="en-US" sz="800" b="1" dirty="0" smtClean="0"/>
              <a:t>pindah</a:t>
            </a:r>
            <a:r>
              <a:rPr lang="id-ID" sz="800" b="1" dirty="0" smtClean="0"/>
              <a:t> </a:t>
            </a:r>
            <a:r>
              <a:rPr lang="en-US" sz="800" b="1" dirty="0" smtClean="0"/>
              <a:t>karena</a:t>
            </a:r>
            <a:r>
              <a:rPr lang="id-ID" sz="800" b="1" dirty="0" smtClean="0"/>
              <a:t> </a:t>
            </a:r>
            <a:r>
              <a:rPr lang="en-US" sz="800" b="1" dirty="0" smtClean="0"/>
              <a:t>pekerjaan</a:t>
            </a:r>
            <a:r>
              <a:rPr lang="en-US" sz="800" b="1" dirty="0" smtClean="0"/>
              <a:t>, </a:t>
            </a:r>
            <a:r>
              <a:rPr lang="en-US" sz="800" b="1" dirty="0" smtClean="0"/>
              <a:t>cerai</a:t>
            </a:r>
            <a:r>
              <a:rPr lang="id-ID" sz="800" b="1" dirty="0" smtClean="0"/>
              <a:t> </a:t>
            </a:r>
            <a:r>
              <a:rPr lang="en-US" sz="800" b="1" dirty="0" smtClean="0"/>
              <a:t>harus</a:t>
            </a:r>
            <a:r>
              <a:rPr lang="id-ID" sz="800" b="1" dirty="0" smtClean="0"/>
              <a:t> </a:t>
            </a:r>
            <a:r>
              <a:rPr lang="en-US" sz="800" b="1" dirty="0" smtClean="0"/>
              <a:t>melampirkan </a:t>
            </a:r>
            <a:r>
              <a:rPr lang="en-US" sz="800" b="1" dirty="0" smtClean="0"/>
              <a:t>Surat </a:t>
            </a:r>
            <a:r>
              <a:rPr lang="en-US" sz="800" b="1" dirty="0" smtClean="0"/>
              <a:t>Pernyataan</a:t>
            </a:r>
            <a:r>
              <a:rPr lang="id-ID" sz="800" b="1" dirty="0" smtClean="0"/>
              <a:t> </a:t>
            </a:r>
            <a:r>
              <a:rPr lang="en-US" sz="800" b="1" dirty="0" smtClean="0"/>
              <a:t>dari</a:t>
            </a:r>
            <a:r>
              <a:rPr lang="id-ID" sz="800" b="1" dirty="0" smtClean="0"/>
              <a:t> </a:t>
            </a:r>
            <a:r>
              <a:rPr lang="en-US" sz="800" b="1" dirty="0" smtClean="0"/>
              <a:t>suami </a:t>
            </a:r>
            <a:r>
              <a:rPr lang="en-US" sz="800" b="1" dirty="0" smtClean="0"/>
              <a:t>/ istri dan ataumelampirkansuratcerai</a:t>
            </a:r>
            <a:r>
              <a:rPr lang="id-ID" sz="800" b="1" dirty="0" smtClean="0"/>
              <a:t>;</a:t>
            </a:r>
            <a:endParaRPr lang="id-ID" sz="800" dirty="0" smtClean="0"/>
          </a:p>
          <a:p>
            <a:pPr marL="228600" lvl="0" indent="-228600">
              <a:buFont typeface="+mj-lt"/>
              <a:buAutoNum type="arabicPeriod"/>
            </a:pPr>
            <a:r>
              <a:rPr lang="id-ID" sz="800" b="1" dirty="0" smtClean="0"/>
              <a:t>Surat pernyataan diatas materai tidak keberatan penggunaan alamat dalam dokumen kependudukan dari pemilik rumah untuk digunakan oleh penduduk yang menempati tempat tinggal yang bukan miliknya; dan</a:t>
            </a:r>
            <a:endParaRPr lang="id-ID" sz="800" dirty="0" smtClean="0"/>
          </a:p>
          <a:p>
            <a:pPr marL="228600" indent="-228600">
              <a:buFont typeface="+mj-lt"/>
              <a:buAutoNum type="arabicPeriod"/>
            </a:pPr>
            <a:r>
              <a:rPr lang="id-ID" sz="800" b="1" dirty="0" smtClean="0"/>
              <a:t>Mengisi F1.03 Formulir Perpindahan Penduduk.</a:t>
            </a:r>
            <a:endParaRPr lang="id-ID" sz="800" dirty="0"/>
          </a:p>
        </p:txBody>
      </p:sp>
      <p:sp>
        <p:nvSpPr>
          <p:cNvPr id="10" name="Rounded Rectangle 9"/>
          <p:cNvSpPr/>
          <p:nvPr/>
        </p:nvSpPr>
        <p:spPr>
          <a:xfrm>
            <a:off x="4572000" y="1071546"/>
            <a:ext cx="4214842" cy="192882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lvl="0" indent="-342900" algn="ctr"/>
            <a:r>
              <a:rPr lang="id-ID" sz="800" b="1" dirty="0" smtClean="0"/>
              <a:t>Prosedur</a:t>
            </a:r>
          </a:p>
          <a:p>
            <a:pPr marL="342900" lvl="0" indent="-342900">
              <a:buFont typeface="+mj-lt"/>
              <a:buAutoNum type="arabicPeriod"/>
            </a:pPr>
            <a:r>
              <a:rPr lang="id-ID" sz="800" b="1" dirty="0" smtClean="0"/>
              <a:t>Pemohon/masyarakat Desa/Kelurahan menyerahkan berkas ke petugas registrasi Desa/Kelurahan sampai dinyatakan lengkap;</a:t>
            </a:r>
          </a:p>
          <a:p>
            <a:pPr marL="342900" lvl="0" indent="-342900">
              <a:buFont typeface="+mj-lt"/>
              <a:buAutoNum type="arabicPeriod"/>
            </a:pPr>
            <a:r>
              <a:rPr lang="id-ID" sz="800" b="1" dirty="0" smtClean="0"/>
              <a:t>Petugas registrasi Desa/Kelurahan mengirim berkas pemohon melalui aplikasi Nasi Uduk Inhil ke Admin Nasi Uduk Inhil di Dinas Kependudukan dan Pencatatan Sipil Kabupaten Indragiri Hilir;</a:t>
            </a:r>
          </a:p>
          <a:p>
            <a:pPr marL="342900" lvl="0" indent="-342900">
              <a:buFont typeface="+mj-lt"/>
              <a:buAutoNum type="arabicPeriod"/>
            </a:pPr>
            <a:r>
              <a:rPr lang="id-ID" sz="800" b="1" dirty="0" smtClean="0"/>
              <a:t>Admin Nasi Uduk Inhil menerima berkas pemohon yang dikirim petugas registrasi Desa/Kelurahan untuk dicetak arsipnya;</a:t>
            </a:r>
          </a:p>
          <a:p>
            <a:pPr marL="342900" lvl="0" indent="-342900">
              <a:buFont typeface="+mj-lt"/>
              <a:buAutoNum type="arabicPeriod"/>
            </a:pPr>
            <a:r>
              <a:rPr lang="id-ID" sz="800" b="1" dirty="0" smtClean="0"/>
              <a:t>Pengelolaan </a:t>
            </a:r>
            <a:r>
              <a:rPr lang="id-ID" sz="800" b="1" dirty="0" smtClean="0"/>
              <a:t>berkas oleh tim verfikasi dan verifikator, selanjutnya berkas disrahkan ke oprator untuk dientry dan diverifikasi oleh verfikator;</a:t>
            </a:r>
          </a:p>
          <a:p>
            <a:pPr marL="342900" lvl="0" indent="-342900">
              <a:buFont typeface="+mj-lt"/>
              <a:buAutoNum type="arabicPeriod"/>
            </a:pPr>
            <a:r>
              <a:rPr lang="id-ID" sz="800" b="1" dirty="0" smtClean="0"/>
              <a:t>Berkas disrahkan ke Kadis untuk disetujui melalui petugas TTE;</a:t>
            </a:r>
          </a:p>
          <a:p>
            <a:pPr marL="342900" lvl="0" indent="-342900">
              <a:buFont typeface="+mj-lt"/>
              <a:buAutoNum type="arabicPeriod"/>
            </a:pPr>
            <a:r>
              <a:rPr lang="id-ID" sz="800" b="1" dirty="0" smtClean="0"/>
              <a:t>Berkas  kembali dikirim ke petugas registrasi Desa/Kelurahan melalui email petugas registrasi Desa/Kelurahan untuk dicetak dokumen yang sudah final;</a:t>
            </a:r>
          </a:p>
          <a:p>
            <a:pPr marL="342900" lvl="0" indent="-342900">
              <a:buFont typeface="+mj-lt"/>
              <a:buAutoNum type="arabicPeriod"/>
            </a:pPr>
            <a:r>
              <a:rPr lang="id-ID" sz="800" b="1" dirty="0" smtClean="0"/>
              <a:t>Dokumen yang sudah siap dicetak </a:t>
            </a:r>
            <a:r>
              <a:rPr lang="id-ID" sz="800" b="1" dirty="0" smtClean="0"/>
              <a:t>diserahkan </a:t>
            </a:r>
            <a:r>
              <a:rPr lang="id-ID" sz="800" b="1" dirty="0" smtClean="0"/>
              <a:t>kepada pemohon/masyarakat oleh petugas registrasi Desa/Kelurahan.</a:t>
            </a:r>
          </a:p>
        </p:txBody>
      </p:sp>
      <p:sp>
        <p:nvSpPr>
          <p:cNvPr id="11" name="Rounded Rectangle 10"/>
          <p:cNvSpPr/>
          <p:nvPr/>
        </p:nvSpPr>
        <p:spPr>
          <a:xfrm>
            <a:off x="428596" y="2285992"/>
            <a:ext cx="4000528" cy="10715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ctr"/>
            <a:r>
              <a:rPr lang="id-ID" sz="700" b="1" dirty="0" smtClean="0"/>
              <a:t>Jangka waktu </a:t>
            </a:r>
          </a:p>
          <a:p>
            <a:pPr marL="342900" indent="-342900"/>
            <a:r>
              <a:rPr lang="id-ID" sz="700" b="1" dirty="0" smtClean="0"/>
              <a:t>3 Hari :</a:t>
            </a:r>
          </a:p>
          <a:p>
            <a:pPr marL="342900" indent="-342900"/>
            <a:r>
              <a:rPr lang="id-ID" sz="700" b="1" dirty="0" smtClean="0"/>
              <a:t>	TTE; dan </a:t>
            </a:r>
          </a:p>
          <a:p>
            <a:pPr marL="342900" indent="-342900"/>
            <a:r>
              <a:rPr lang="id-ID" sz="700" b="1" dirty="0" smtClean="0"/>
              <a:t>	Setelah persyaratan dinyatakan lengkap oleh petugas pelayanan dan tidak terjadi gangguan pada  jaringan komunikasi data, dan atau sarana dan prasarana yang dibutuhkan untuk penyelesaian dokumen.</a:t>
            </a:r>
          </a:p>
          <a:p>
            <a:pPr marL="342900" indent="-342900"/>
            <a:r>
              <a:rPr lang="id-ID" sz="700" b="1" dirty="0" smtClean="0"/>
              <a:t>3 Hari Lebih:</a:t>
            </a:r>
          </a:p>
          <a:p>
            <a:pPr marL="342900" indent="-342900"/>
            <a:r>
              <a:rPr lang="id-ID" sz="700" b="1" dirty="0" smtClean="0"/>
              <a:t>	Jika persyaratan tidak lengkap, jaringan terganggu dan sarana prasarana tidak mendukung.</a:t>
            </a:r>
          </a:p>
        </p:txBody>
      </p:sp>
      <p:sp>
        <p:nvSpPr>
          <p:cNvPr id="12" name="Rounded Rectangle 11"/>
          <p:cNvSpPr/>
          <p:nvPr/>
        </p:nvSpPr>
        <p:spPr>
          <a:xfrm>
            <a:off x="428596" y="3429000"/>
            <a:ext cx="3991004" cy="28575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ctr"/>
            <a:r>
              <a:rPr lang="id-ID" sz="1400" b="1" dirty="0" smtClean="0"/>
              <a:t>Produk Pelayanan : Surat Keterangan Pindah</a:t>
            </a:r>
          </a:p>
        </p:txBody>
      </p:sp>
      <p:sp>
        <p:nvSpPr>
          <p:cNvPr id="13" name="Rounded Rectangle 12"/>
          <p:cNvSpPr/>
          <p:nvPr/>
        </p:nvSpPr>
        <p:spPr>
          <a:xfrm>
            <a:off x="428596" y="3786190"/>
            <a:ext cx="4000528"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ctr"/>
            <a:r>
              <a:rPr lang="id-ID" b="1" dirty="0" smtClean="0"/>
              <a:t>Biaya Pelayanan GRATIS</a:t>
            </a:r>
          </a:p>
        </p:txBody>
      </p:sp>
      <p:sp>
        <p:nvSpPr>
          <p:cNvPr id="14" name="Rounded Rectangle 13"/>
          <p:cNvSpPr/>
          <p:nvPr/>
        </p:nvSpPr>
        <p:spPr>
          <a:xfrm>
            <a:off x="428596" y="4286256"/>
            <a:ext cx="4000528" cy="16430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r>
              <a:rPr lang="en-US" sz="1000" b="1" dirty="0"/>
              <a:t>Kotak Pengaduan:</a:t>
            </a:r>
            <a:endParaRPr lang="id-ID" sz="1000" dirty="0"/>
          </a:p>
          <a:p>
            <a:pPr lvl="0"/>
            <a:r>
              <a:rPr lang="en-US" sz="1000" b="1" dirty="0"/>
              <a:t>1. Alamat          : Jl. Swarna Bumi No. 04 Tembilahan</a:t>
            </a:r>
            <a:endParaRPr lang="id-ID" sz="1000" dirty="0"/>
          </a:p>
          <a:p>
            <a:pPr lvl="0"/>
            <a:r>
              <a:rPr lang="en-US" sz="1000" b="1" dirty="0"/>
              <a:t>2. Email             : </a:t>
            </a:r>
            <a:r>
              <a:rPr lang="en-US" sz="1000" b="1" u="sng" dirty="0">
                <a:hlinkClick r:id="rId6"/>
              </a:rPr>
              <a:t>dukcapilinhil@gmail.com</a:t>
            </a:r>
            <a:endParaRPr lang="id-ID" sz="1000" dirty="0"/>
          </a:p>
          <a:p>
            <a:pPr lvl="0"/>
            <a:r>
              <a:rPr lang="en-US" sz="1000" b="1" dirty="0"/>
              <a:t>3. SMS / WA     : </a:t>
            </a:r>
            <a:r>
              <a:rPr lang="en-US" sz="1000" b="1" dirty="0" smtClean="0"/>
              <a:t>082268829668</a:t>
            </a:r>
            <a:endParaRPr lang="id-ID" sz="1000" dirty="0"/>
          </a:p>
          <a:p>
            <a:pPr lvl="0"/>
            <a:r>
              <a:rPr lang="en-US" sz="1000" b="1" dirty="0"/>
              <a:t>4. Telpon           : </a:t>
            </a:r>
            <a:r>
              <a:rPr lang="id-ID" sz="1000" b="1" dirty="0"/>
              <a:t>(07</a:t>
            </a:r>
            <a:r>
              <a:rPr lang="en-US" sz="1000" b="1" dirty="0"/>
              <a:t>68</a:t>
            </a:r>
            <a:r>
              <a:rPr lang="id-ID" sz="1000" b="1" dirty="0"/>
              <a:t>) </a:t>
            </a:r>
            <a:r>
              <a:rPr lang="en-US" sz="1000" b="1" dirty="0"/>
              <a:t>21906</a:t>
            </a:r>
            <a:r>
              <a:rPr lang="id-ID" sz="1000" b="1" dirty="0"/>
              <a:t>/ (07</a:t>
            </a:r>
            <a:r>
              <a:rPr lang="en-US" sz="1000" b="1" dirty="0"/>
              <a:t>68</a:t>
            </a:r>
            <a:r>
              <a:rPr lang="id-ID" sz="1000" b="1" dirty="0"/>
              <a:t>) </a:t>
            </a:r>
            <a:r>
              <a:rPr lang="en-US" sz="1000" b="1" dirty="0"/>
              <a:t>24268</a:t>
            </a:r>
            <a:endParaRPr lang="id-ID" sz="1000" dirty="0"/>
          </a:p>
          <a:p>
            <a:pPr lvl="0"/>
            <a:r>
              <a:rPr lang="en-US" sz="1000" b="1" dirty="0"/>
              <a:t>5. Website        : </a:t>
            </a:r>
            <a:r>
              <a:rPr lang="en-US" sz="1000" b="1" u="sng" dirty="0">
                <a:hlinkClick r:id="rId7"/>
              </a:rPr>
              <a:t>https://disdukcapil.inhilkab.go.id</a:t>
            </a:r>
            <a:endParaRPr lang="id-ID" sz="1000" dirty="0"/>
          </a:p>
          <a:p>
            <a:pPr lvl="0"/>
            <a:r>
              <a:rPr lang="en-US" sz="1000" b="1" dirty="0"/>
              <a:t>6. Media Sosial :</a:t>
            </a:r>
            <a:endParaRPr lang="id-ID" sz="1000" dirty="0"/>
          </a:p>
          <a:p>
            <a:pPr lvl="0"/>
            <a:r>
              <a:rPr lang="id-ID" sz="1000" b="1" dirty="0"/>
              <a:t>     </a:t>
            </a:r>
            <a:r>
              <a:rPr lang="en-US" sz="1000" b="1" dirty="0"/>
              <a:t>- Facebook         : Dukcapilinhil</a:t>
            </a:r>
            <a:endParaRPr lang="id-ID" sz="1000" dirty="0"/>
          </a:p>
          <a:p>
            <a:pPr lvl="0"/>
            <a:r>
              <a:rPr lang="id-ID" sz="1000" b="1" dirty="0"/>
              <a:t>     </a:t>
            </a:r>
            <a:r>
              <a:rPr lang="en-US" sz="1000" b="1" dirty="0"/>
              <a:t>- Instagram        : @dukcapil_1404</a:t>
            </a:r>
            <a:endParaRPr lang="id-ID" sz="1000" dirty="0"/>
          </a:p>
          <a:p>
            <a:r>
              <a:rPr lang="en-US" sz="1000" b="1" dirty="0"/>
              <a:t>7. Lain-lain         : Survey Kepuasan </a:t>
            </a:r>
            <a:r>
              <a:rPr lang="id-ID" sz="1000" b="1" dirty="0" smtClean="0"/>
              <a:t>Masyarakat</a:t>
            </a:r>
            <a:endParaRPr lang="id-ID" sz="1000" dirty="0"/>
          </a:p>
        </p:txBody>
      </p:sp>
      <p:sp>
        <p:nvSpPr>
          <p:cNvPr id="15" name="Rounded Rectangle 14"/>
          <p:cNvSpPr/>
          <p:nvPr/>
        </p:nvSpPr>
        <p:spPr>
          <a:xfrm>
            <a:off x="5143504" y="5143488"/>
            <a:ext cx="3071834" cy="10715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lvl="0" indent="-342900" algn="ctr"/>
            <a:r>
              <a:rPr lang="id-ID" sz="1100" dirty="0" smtClean="0"/>
              <a:t>Kepala Dinas Kependudukan dan Pencatatan Sipil Kabupaten Indragiri Hilir</a:t>
            </a:r>
          </a:p>
          <a:p>
            <a:pPr marL="342900" lvl="0" indent="-342900" algn="ctr"/>
            <a:endParaRPr lang="id-ID" sz="1100" dirty="0" smtClean="0"/>
          </a:p>
          <a:p>
            <a:pPr marL="342900" lvl="0" indent="-342900" algn="ctr"/>
            <a:endParaRPr lang="id-ID" sz="1100" dirty="0" smtClean="0"/>
          </a:p>
          <a:p>
            <a:pPr marL="342900" lvl="0" indent="-342900" algn="ctr"/>
            <a:r>
              <a:rPr lang="id-ID" sz="1100" b="1" u="sng" dirty="0" smtClean="0"/>
              <a:t>MIZUAR EPENDI, SH</a:t>
            </a:r>
          </a:p>
          <a:p>
            <a:pPr marL="342900" lvl="0" indent="-342900" algn="ctr"/>
            <a:r>
              <a:rPr lang="id-ID" sz="1100" dirty="0" smtClean="0"/>
              <a:t>NIP. 19631231 199503 1 009</a:t>
            </a:r>
            <a:endParaRPr lang="id-ID" sz="1100" dirty="0"/>
          </a:p>
        </p:txBody>
      </p:sp>
      <p:pic>
        <p:nvPicPr>
          <p:cNvPr id="17" name="Picture 16" descr="3eb44c13-51d6-4b69-bbbd-36a5f9be6343.jpg"/>
          <p:cNvPicPr>
            <a:picLocks noChangeAspect="1"/>
          </p:cNvPicPr>
          <p:nvPr/>
        </p:nvPicPr>
        <p:blipFill>
          <a:blip r:embed="rId8" cstate="print"/>
          <a:stretch>
            <a:fillRect/>
          </a:stretch>
        </p:blipFill>
        <p:spPr>
          <a:xfrm>
            <a:off x="2214546" y="1071546"/>
            <a:ext cx="1920888" cy="10805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3041</Words>
  <Application>Microsoft Office PowerPoint</Application>
  <PresentationFormat>On-screen Show (4:3)</PresentationFormat>
  <Paragraphs>390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DISDUKPENCAPIL KABUPATEN INDRAGIRI HILIR</vt:lpstr>
      <vt:lpstr>DISDUKPENCAPIL KABUPATEN INDRAGIRI HILIR</vt:lpstr>
      <vt:lpstr>DISDUKPENCAPIL KABUPATEN INDRAGIRI HILIR</vt:lpstr>
      <vt:lpstr>DISDUKPENCAPIL KABUPATEN INDRAGIRI HILIR</vt:lpstr>
      <vt:lpstr>DISDUKPENCAPIL KABUPATEN INDRAGIRI HILIR</vt:lpstr>
      <vt:lpstr>DISDUKPENCAPIL KABUPATEN INDRAGIRI HILIR</vt:lpstr>
      <vt:lpstr>DISDUKPENCAPIL KABUPATEN INDRAGIRI HILIR</vt:lpstr>
      <vt:lpstr>DISDUKPENCAPIL KABUPATEN INDRAGIRI HILIR</vt:lpstr>
      <vt:lpstr>DISDUKPENCAPIL KABUPATEN INDRAGIRI HILIR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ASUS-PC</dc:creator>
  <cp:lastModifiedBy>ASUS-PC</cp:lastModifiedBy>
  <cp:revision>37</cp:revision>
  <dcterms:created xsi:type="dcterms:W3CDTF">2021-03-31T03:23:11Z</dcterms:created>
  <dcterms:modified xsi:type="dcterms:W3CDTF">2021-04-05T03:44:53Z</dcterms:modified>
</cp:coreProperties>
</file>